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404" r:id="rId2"/>
    <p:sldId id="336" r:id="rId3"/>
    <p:sldId id="335" r:id="rId4"/>
    <p:sldId id="331" r:id="rId5"/>
    <p:sldId id="332" r:id="rId6"/>
    <p:sldId id="333" r:id="rId7"/>
    <p:sldId id="334" r:id="rId8"/>
    <p:sldId id="406" r:id="rId9"/>
    <p:sldId id="388" r:id="rId10"/>
    <p:sldId id="315" r:id="rId11"/>
    <p:sldId id="322" r:id="rId12"/>
    <p:sldId id="320" r:id="rId13"/>
    <p:sldId id="321" r:id="rId14"/>
    <p:sldId id="316" r:id="rId15"/>
    <p:sldId id="319" r:id="rId16"/>
    <p:sldId id="318" r:id="rId17"/>
    <p:sldId id="317" r:id="rId18"/>
    <p:sldId id="325" r:id="rId19"/>
    <p:sldId id="324" r:id="rId20"/>
    <p:sldId id="326" r:id="rId21"/>
    <p:sldId id="323" r:id="rId22"/>
    <p:sldId id="328" r:id="rId23"/>
    <p:sldId id="327" r:id="rId24"/>
    <p:sldId id="409" r:id="rId25"/>
    <p:sldId id="389" r:id="rId26"/>
    <p:sldId id="407" r:id="rId27"/>
    <p:sldId id="342" r:id="rId28"/>
    <p:sldId id="345" r:id="rId29"/>
    <p:sldId id="343" r:id="rId30"/>
    <p:sldId id="330" r:id="rId31"/>
    <p:sldId id="39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817A"/>
    <a:srgbClr val="9DA795"/>
    <a:srgbClr val="EBE4D8"/>
    <a:srgbClr val="F3F1E9"/>
    <a:srgbClr val="EEEBE0"/>
    <a:srgbClr val="E8E9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4" autoAdjust="0"/>
    <p:restoredTop sz="96000" autoAdjust="0"/>
  </p:normalViewPr>
  <p:slideViewPr>
    <p:cSldViewPr snapToGrid="0">
      <p:cViewPr varScale="1">
        <p:scale>
          <a:sx n="128" d="100"/>
          <a:sy n="128" d="100"/>
        </p:scale>
        <p:origin x="41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84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CCFC2-3195-463B-995A-DDDD5E8F0C7E}" type="datetimeFigureOut">
              <a:rPr lang="en-US" smtClean="0"/>
              <a:t>8/31/20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B721F-C02F-4832-9121-4B39C8599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741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77898-4A76-BE43-A62C-1C9F994C4E9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3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77898-4A76-BE43-A62C-1C9F994C4E9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998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B3C66-8A7C-D744-8FD9-97A7A97FB2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93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B3C66-8A7C-D744-8FD9-97A7A97FB2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80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721F-C02F-4832-9121-4B39C8599B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88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B721F-C02F-4832-9121-4B39C8599B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77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06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38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0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8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0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26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63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95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3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9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058D1-DF76-4603-A618-77D0AA7C4488}" type="datetimeFigureOut">
              <a:rPr lang="en-US" smtClean="0"/>
              <a:t>8/31/20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9738-6695-4BD0-890A-E6FC874A3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4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9BA6-E8B2-BB4A-AF4B-881303703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1BA96F-F2F7-4446-B6FC-0F1F04631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5543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1561895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4947"/>
            <a:ext cx="12191999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BIO-RICH WATER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03442" y="42715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64274" y="1027421"/>
            <a:ext cx="2037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Nourishing Cutting Spray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9531" y="3069988"/>
            <a:ext cx="6296272" cy="214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GREAT HYDRATING CUTTING SPRAY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LIGHT MOISTURE SPRAY FOR HAIR &amp; BODY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PROTECTS AGAINST EXTERNAL POLLUTANTS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MAKE UP SETTING SPRAY OR A ROOM SPRAY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769C5E-F712-4EEF-B554-E662F29949AD}"/>
              </a:ext>
            </a:extLst>
          </p:cNvPr>
          <p:cNvSpPr/>
          <p:nvPr/>
        </p:nvSpPr>
        <p:spPr>
          <a:xfrm>
            <a:off x="6695044" y="1909772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637A5D-C39F-490C-B996-2F583EC55E4F}"/>
              </a:ext>
            </a:extLst>
          </p:cNvPr>
          <p:cNvSpPr/>
          <p:nvPr/>
        </p:nvSpPr>
        <p:spPr>
          <a:xfrm>
            <a:off x="6695044" y="2227400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9ACD0-7241-476C-AF38-CAF673ED9026}"/>
              </a:ext>
            </a:extLst>
          </p:cNvPr>
          <p:cNvSpPr txBox="1"/>
          <p:nvPr/>
        </p:nvSpPr>
        <p:spPr>
          <a:xfrm>
            <a:off x="5543631" y="1869791"/>
            <a:ext cx="10238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HOLD     0.0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F65870-912B-4B12-A3F7-C9009D0F9408}"/>
              </a:ext>
            </a:extLst>
          </p:cNvPr>
          <p:cNvSpPr/>
          <p:nvPr/>
        </p:nvSpPr>
        <p:spPr>
          <a:xfrm>
            <a:off x="5543631" y="2179972"/>
            <a:ext cx="9049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SHINE    0.0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07CEFC-3EC5-499B-A252-F47C01CC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90CF69-672C-444E-BB32-BE1C05BD66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7" y="5848338"/>
            <a:ext cx="595526" cy="818118"/>
          </a:xfrm>
          <a:prstGeom prst="rect">
            <a:avLst/>
          </a:prstGeom>
        </p:spPr>
      </p:pic>
      <p:pic>
        <p:nvPicPr>
          <p:cNvPr id="13" name="Picture 12" descr="A bottle of wine&#10;&#10;Description automatically generated">
            <a:extLst>
              <a:ext uri="{FF2B5EF4-FFF2-40B4-BE49-F238E27FC236}">
                <a16:creationId xmlns:a16="http://schemas.microsoft.com/office/drawing/2014/main" id="{FF2A7B49-9EA4-4E80-822A-047EBE468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10" y="1928066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9E7242-66B4-F04C-92A6-B0F0D517BBD0}"/>
              </a:ext>
            </a:extLst>
          </p:cNvPr>
          <p:cNvSpPr/>
          <p:nvPr/>
        </p:nvSpPr>
        <p:spPr>
          <a:xfrm>
            <a:off x="2377441" y="5502089"/>
            <a:ext cx="7916090" cy="4343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35CE57-E0D3-4240-B7FD-23D711842F6A}"/>
              </a:ext>
            </a:extLst>
          </p:cNvPr>
          <p:cNvSpPr txBox="1"/>
          <p:nvPr/>
        </p:nvSpPr>
        <p:spPr>
          <a:xfrm>
            <a:off x="2440441" y="5502089"/>
            <a:ext cx="779008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Mixing with BOHO pomade can better sculpt the hair without weighing it down.</a:t>
            </a:r>
          </a:p>
          <a:p>
            <a:endParaRPr lang="en-US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81BAD2D0-A0F2-4137-AE01-FDB54EF33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1332" y="2648670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EBB21F35-FB39-4219-98EE-70D5821C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243" y="2645191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1B08B3D7-138C-4913-B5C9-C04ECAD37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8876" y="2616033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26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6025" y="394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839039"/>
            <a:ext cx="5611786" cy="215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FIRM HOLD HAIR SPRAY</a:t>
            </a:r>
          </a:p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ADDS CONTROL TO ALL HAIRSTYLES</a:t>
            </a:r>
          </a:p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PERFECT FOR UPDO’S</a:t>
            </a:r>
          </a:p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DOESN’T WEIGH HAIR DOWN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A4B465-B1CA-46C7-91C4-D76550D162CE}"/>
              </a:ext>
            </a:extLst>
          </p:cNvPr>
          <p:cNvSpPr/>
          <p:nvPr/>
        </p:nvSpPr>
        <p:spPr>
          <a:xfrm>
            <a:off x="7101822" y="1752966"/>
            <a:ext cx="804672" cy="1463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AEBEAC-FE08-413A-A42C-92FC8302EC85}"/>
              </a:ext>
            </a:extLst>
          </p:cNvPr>
          <p:cNvSpPr/>
          <p:nvPr/>
        </p:nvSpPr>
        <p:spPr>
          <a:xfrm>
            <a:off x="7101822" y="2077885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BF76A6-3798-4FD7-9BA8-9A554CA0DB7C}"/>
              </a:ext>
            </a:extLst>
          </p:cNvPr>
          <p:cNvSpPr txBox="1"/>
          <p:nvPr/>
        </p:nvSpPr>
        <p:spPr>
          <a:xfrm>
            <a:off x="6096000" y="1721653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6.0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12F224-6722-442F-B5D0-FD217790BA20}"/>
              </a:ext>
            </a:extLst>
          </p:cNvPr>
          <p:cNvSpPr/>
          <p:nvPr/>
        </p:nvSpPr>
        <p:spPr>
          <a:xfrm>
            <a:off x="6096000" y="2036057"/>
            <a:ext cx="8931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4.0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5AE2-ED6B-4507-AF06-3B9DE2B40C57}"/>
              </a:ext>
            </a:extLst>
          </p:cNvPr>
          <p:cNvSpPr/>
          <p:nvPr/>
        </p:nvSpPr>
        <p:spPr>
          <a:xfrm>
            <a:off x="7101823" y="2077885"/>
            <a:ext cx="548640" cy="1463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68FA0C-3B7A-4C29-AA58-BD60A83C52DC}"/>
              </a:ext>
            </a:extLst>
          </p:cNvPr>
          <p:cNvSpPr/>
          <p:nvPr/>
        </p:nvSpPr>
        <p:spPr>
          <a:xfrm>
            <a:off x="7101821" y="1761533"/>
            <a:ext cx="804672" cy="1463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8C77CB7-3FD9-4EB0-903B-3462A23CC9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0E388F-8F76-4059-91E5-AE8D78CCA7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 descr="A bottle of wine&#10;&#10;Description automatically generated">
            <a:extLst>
              <a:ext uri="{FF2B5EF4-FFF2-40B4-BE49-F238E27FC236}">
                <a16:creationId xmlns:a16="http://schemas.microsoft.com/office/drawing/2014/main" id="{E86CCE4F-D676-4D27-83F5-F93A38BBF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94" y="1728092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C82F734-9E83-9E44-AFD1-82CD4F7414CA}"/>
              </a:ext>
            </a:extLst>
          </p:cNvPr>
          <p:cNvSpPr/>
          <p:nvPr/>
        </p:nvSpPr>
        <p:spPr>
          <a:xfrm>
            <a:off x="145352" y="317667"/>
            <a:ext cx="1204664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SCULPTING MIST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05ACE3-D465-B940-844A-80FE2B5239F9}"/>
              </a:ext>
            </a:extLst>
          </p:cNvPr>
          <p:cNvSpPr/>
          <p:nvPr/>
        </p:nvSpPr>
        <p:spPr>
          <a:xfrm>
            <a:off x="4660890" y="964254"/>
            <a:ext cx="2954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Strong Hold, Eco-friendly Hair Spray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49DAFC-7D72-E940-AA54-5461BB03D1FF}"/>
              </a:ext>
            </a:extLst>
          </p:cNvPr>
          <p:cNvSpPr/>
          <p:nvPr/>
        </p:nvSpPr>
        <p:spPr>
          <a:xfrm>
            <a:off x="2541002" y="5544302"/>
            <a:ext cx="7109996" cy="4975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8FFF41-3899-9445-BA2D-22403BD45FEC}"/>
              </a:ext>
            </a:extLst>
          </p:cNvPr>
          <p:cNvSpPr txBox="1"/>
          <p:nvPr/>
        </p:nvSpPr>
        <p:spPr>
          <a:xfrm>
            <a:off x="2200973" y="5572425"/>
            <a:ext cx="7935406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Ideal to define braids and chignon hairstyles and to leave hair supple.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2E0B4AF5-6583-4BC9-B045-2A25501DD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2948" y="2524835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5AAFC54D-495A-4C93-AA39-991B68E07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2859" y="2521356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1923B201-B6A0-4BC0-931F-D8A28D17E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0492" y="2492198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925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6025" y="394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6425" y="2717279"/>
            <a:ext cx="5950270" cy="214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TEXTURIZING SPRAY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PERFECT BEACH WAVES OR TOUSLED HAIRSTYLES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LIGHT SHINE / LIGHT HOLD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GREAT FOR UNSTRUCTURED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243B4E-549B-4847-8BDC-BB1C20581438}"/>
              </a:ext>
            </a:extLst>
          </p:cNvPr>
          <p:cNvSpPr/>
          <p:nvPr/>
        </p:nvSpPr>
        <p:spPr>
          <a:xfrm>
            <a:off x="6778759" y="1654204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89DB72-70C6-4C54-863A-5F049A9F0CAD}"/>
              </a:ext>
            </a:extLst>
          </p:cNvPr>
          <p:cNvSpPr/>
          <p:nvPr/>
        </p:nvSpPr>
        <p:spPr>
          <a:xfrm>
            <a:off x="6778759" y="1921436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C00DA9-1949-45FC-BC2C-93FEB0DD0121}"/>
              </a:ext>
            </a:extLst>
          </p:cNvPr>
          <p:cNvSpPr txBox="1"/>
          <p:nvPr/>
        </p:nvSpPr>
        <p:spPr>
          <a:xfrm>
            <a:off x="5686425" y="1574915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2.0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7C9F5C-5DAF-44D8-82E0-D1416EB11E8B}"/>
              </a:ext>
            </a:extLst>
          </p:cNvPr>
          <p:cNvSpPr/>
          <p:nvPr/>
        </p:nvSpPr>
        <p:spPr>
          <a:xfrm>
            <a:off x="5686425" y="1889319"/>
            <a:ext cx="9284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0.0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2AEECD-FF86-4639-8085-B15C7D511BE6}"/>
              </a:ext>
            </a:extLst>
          </p:cNvPr>
          <p:cNvSpPr/>
          <p:nvPr/>
        </p:nvSpPr>
        <p:spPr>
          <a:xfrm>
            <a:off x="6778758" y="1651876"/>
            <a:ext cx="325257" cy="13714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BE86EA-CA37-4C58-9BAC-90F97134E1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CD9A74-B5ED-49D3-8B07-851B315097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 descr="A bottle of wine&#10;&#10;Description automatically generated">
            <a:extLst>
              <a:ext uri="{FF2B5EF4-FFF2-40B4-BE49-F238E27FC236}">
                <a16:creationId xmlns:a16="http://schemas.microsoft.com/office/drawing/2014/main" id="{640D0753-73C2-4163-A433-0A012C7BC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659" y="1576357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7CFA75F-2636-5148-870D-46584DC0AD80}"/>
              </a:ext>
            </a:extLst>
          </p:cNvPr>
          <p:cNvSpPr/>
          <p:nvPr/>
        </p:nvSpPr>
        <p:spPr>
          <a:xfrm>
            <a:off x="145352" y="317667"/>
            <a:ext cx="1204664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 SALT SPRAY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0A4697-1456-DC4B-9CC7-ECCC41126537}"/>
              </a:ext>
            </a:extLst>
          </p:cNvPr>
          <p:cNvSpPr/>
          <p:nvPr/>
        </p:nvSpPr>
        <p:spPr>
          <a:xfrm>
            <a:off x="5153014" y="931622"/>
            <a:ext cx="2082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For Messy, Tousled Looks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CEE9DCE-727D-A645-9DFE-52C72B36CBFD}"/>
              </a:ext>
            </a:extLst>
          </p:cNvPr>
          <p:cNvSpPr/>
          <p:nvPr/>
        </p:nvSpPr>
        <p:spPr>
          <a:xfrm>
            <a:off x="2348520" y="5560862"/>
            <a:ext cx="8110474" cy="5332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ABA59D-9C88-624F-9C02-89CE03D2378E}"/>
              </a:ext>
            </a:extLst>
          </p:cNvPr>
          <p:cNvSpPr txBox="1"/>
          <p:nvPr/>
        </p:nvSpPr>
        <p:spPr>
          <a:xfrm>
            <a:off x="2444807" y="5606145"/>
            <a:ext cx="793540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Ideal for those who shampoo everyday, as it  keeps the hair structure moisturized.</a:t>
            </a:r>
          </a:p>
          <a:p>
            <a:endParaRPr lang="en-US" dirty="0"/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31583497-DC3A-4370-81BC-0C101935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4146" y="2327262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A73A058F-6EB4-4873-A16B-075850A6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6428" y="2280616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3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6025" y="394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6306" y="2764935"/>
            <a:ext cx="5212674" cy="214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FOR FULL, FLEXIBLE STYLES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VOLUMINOUS BLOWOUTS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MEDIUM SHINE / MEDIUM HOLD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GREAT REPLACEMENT FOR MOUSSE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06627B-DD1F-4432-BC7C-0A124F553C98}"/>
              </a:ext>
            </a:extLst>
          </p:cNvPr>
          <p:cNvSpPr/>
          <p:nvPr/>
        </p:nvSpPr>
        <p:spPr>
          <a:xfrm>
            <a:off x="6978557" y="1759694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C6538B-027A-4844-8AAC-48E35ACFBC55}"/>
              </a:ext>
            </a:extLst>
          </p:cNvPr>
          <p:cNvSpPr/>
          <p:nvPr/>
        </p:nvSpPr>
        <p:spPr>
          <a:xfrm>
            <a:off x="6978557" y="2057366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BE20E7-130B-475E-8877-3FDE8FA54781}"/>
              </a:ext>
            </a:extLst>
          </p:cNvPr>
          <p:cNvSpPr txBox="1"/>
          <p:nvPr/>
        </p:nvSpPr>
        <p:spPr>
          <a:xfrm>
            <a:off x="6016306" y="1671883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3.0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D3CBAB-640C-4369-9A6E-E6ACEF0C45C1}"/>
              </a:ext>
            </a:extLst>
          </p:cNvPr>
          <p:cNvSpPr/>
          <p:nvPr/>
        </p:nvSpPr>
        <p:spPr>
          <a:xfrm>
            <a:off x="6016306" y="1986287"/>
            <a:ext cx="8931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3.0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4C6C83-6C3A-45DF-A727-030F50F461C7}"/>
              </a:ext>
            </a:extLst>
          </p:cNvPr>
          <p:cNvSpPr/>
          <p:nvPr/>
        </p:nvSpPr>
        <p:spPr>
          <a:xfrm>
            <a:off x="6978558" y="2057366"/>
            <a:ext cx="457200" cy="1463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743C37-1916-4A5D-B324-D6DBAC26108E}"/>
              </a:ext>
            </a:extLst>
          </p:cNvPr>
          <p:cNvSpPr/>
          <p:nvPr/>
        </p:nvSpPr>
        <p:spPr>
          <a:xfrm>
            <a:off x="6978556" y="1759694"/>
            <a:ext cx="457200" cy="13564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10DAD94-ECCF-49AE-A2FA-D7767EF542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4189B7-C411-4C66-97AF-B7E5AECAD5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 descr="A bottle of wine&#10;&#10;Description automatically generated">
            <a:extLst>
              <a:ext uri="{FF2B5EF4-FFF2-40B4-BE49-F238E27FC236}">
                <a16:creationId xmlns:a16="http://schemas.microsoft.com/office/drawing/2014/main" id="{E615EEC4-5FA9-4370-BF8D-CA79D1730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567" y="1756627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3AC9820-3487-9341-AF37-E7B575880E4E}"/>
              </a:ext>
            </a:extLst>
          </p:cNvPr>
          <p:cNvSpPr/>
          <p:nvPr/>
        </p:nvSpPr>
        <p:spPr>
          <a:xfrm>
            <a:off x="145352" y="317667"/>
            <a:ext cx="1204664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FLUX POTION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259E7B-CFA0-CA42-BDCE-1B4F30FDE71D}"/>
              </a:ext>
            </a:extLst>
          </p:cNvPr>
          <p:cNvSpPr/>
          <p:nvPr/>
        </p:nvSpPr>
        <p:spPr>
          <a:xfrm>
            <a:off x="4250782" y="902442"/>
            <a:ext cx="3568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Flexible, Voluminous Looks Without Residue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C1F05E-A8E3-ED4C-B7C4-AAE4F6A3D304}"/>
              </a:ext>
            </a:extLst>
          </p:cNvPr>
          <p:cNvSpPr/>
          <p:nvPr/>
        </p:nvSpPr>
        <p:spPr>
          <a:xfrm>
            <a:off x="2870979" y="5499237"/>
            <a:ext cx="7334605" cy="4654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617836-2FB9-5146-9082-FBDA5C7B1E34}"/>
              </a:ext>
            </a:extLst>
          </p:cNvPr>
          <p:cNvSpPr txBox="1"/>
          <p:nvPr/>
        </p:nvSpPr>
        <p:spPr>
          <a:xfrm>
            <a:off x="2533938" y="5517517"/>
            <a:ext cx="8094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Can be mixed with CURLY POTION to give hold and softness to curly hair.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  <a:latin typeface="Helvetica Neue Light"/>
            </a:endParaRPr>
          </a:p>
          <a:p>
            <a:endParaRPr lang="en-US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2DF4D75C-8FA7-4416-970A-0F4570A5B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2404590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47E7C15F-12D7-4A35-80B0-341CC838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8282" y="2357944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931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79604" y="39540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2643" y="2740010"/>
            <a:ext cx="5956739" cy="215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 Exp" panose="020B0504020202030204" pitchFamily="34" charset="0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 Exp" panose="020B0504020202030204" pitchFamily="34" charset="0"/>
                <a:ea typeface="Helvetica Neue Light" charset="0"/>
                <a:cs typeface="Helvetica Neue Light" charset="0"/>
              </a:rPr>
              <a:t> 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CUTS DOWN DRYING TIME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INCREASES MANAGEABILITY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REPAIRS &amp; ADDS SHINE TO HAIR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GREAT FOR PRE &amp; POST BLOW DRY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2054D8-FD26-49DF-8AB4-C392AD8E8CB9}"/>
              </a:ext>
            </a:extLst>
          </p:cNvPr>
          <p:cNvSpPr/>
          <p:nvPr/>
        </p:nvSpPr>
        <p:spPr>
          <a:xfrm>
            <a:off x="6928385" y="1730089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7150B5-1047-489E-8D06-DA0F1717F2F6}"/>
              </a:ext>
            </a:extLst>
          </p:cNvPr>
          <p:cNvSpPr/>
          <p:nvPr/>
        </p:nvSpPr>
        <p:spPr>
          <a:xfrm>
            <a:off x="6928385" y="2047717"/>
            <a:ext cx="804672" cy="1463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2763B5-D93E-42E5-BF6D-EC1A52D48312}"/>
              </a:ext>
            </a:extLst>
          </p:cNvPr>
          <p:cNvSpPr txBox="1"/>
          <p:nvPr/>
        </p:nvSpPr>
        <p:spPr>
          <a:xfrm>
            <a:off x="5956538" y="1684404"/>
            <a:ext cx="9718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HOLD     0.0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9D869B-7B3F-428A-84B2-42BD0D92A1D0}"/>
              </a:ext>
            </a:extLst>
          </p:cNvPr>
          <p:cNvSpPr/>
          <p:nvPr/>
        </p:nvSpPr>
        <p:spPr>
          <a:xfrm>
            <a:off x="5943545" y="2002222"/>
            <a:ext cx="9718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SHINE    4.0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6A9721-FBDF-4ADE-958E-29F4F23EFAC9}"/>
              </a:ext>
            </a:extLst>
          </p:cNvPr>
          <p:cNvSpPr/>
          <p:nvPr/>
        </p:nvSpPr>
        <p:spPr>
          <a:xfrm>
            <a:off x="6928383" y="2047717"/>
            <a:ext cx="548640" cy="1463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A close up of a bottle&#10;&#10;Description automatically generated">
            <a:extLst>
              <a:ext uri="{FF2B5EF4-FFF2-40B4-BE49-F238E27FC236}">
                <a16:creationId xmlns:a16="http://schemas.microsoft.com/office/drawing/2014/main" id="{01AADD41-E88D-4911-909A-77044002D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71" y="1684404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2DA5DD6-208A-5148-BDD8-AACB442F2794}"/>
              </a:ext>
            </a:extLst>
          </p:cNvPr>
          <p:cNvSpPr/>
          <p:nvPr/>
        </p:nvSpPr>
        <p:spPr>
          <a:xfrm>
            <a:off x="145352" y="317667"/>
            <a:ext cx="1204664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GLOSSY NECTAR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AFEF5BD-1B90-B44B-B078-66F3569E1101}"/>
              </a:ext>
            </a:extLst>
          </p:cNvPr>
          <p:cNvSpPr/>
          <p:nvPr/>
        </p:nvSpPr>
        <p:spPr>
          <a:xfrm>
            <a:off x="4707985" y="919877"/>
            <a:ext cx="3195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Repair &amp; Add Shine to Dry, Damaged Hair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BE13B75-A666-C944-A5C1-8506B4C441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5D712F4-B826-524B-804F-B5D98FB33B9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1F214FC-2630-3343-9292-48070C7C3C6C}"/>
              </a:ext>
            </a:extLst>
          </p:cNvPr>
          <p:cNvSpPr/>
          <p:nvPr/>
        </p:nvSpPr>
        <p:spPr>
          <a:xfrm>
            <a:off x="2181517" y="5365693"/>
            <a:ext cx="8234226" cy="5002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5A19CD-74FE-E14E-86E2-D9D10F2E9BE7}"/>
              </a:ext>
            </a:extLst>
          </p:cNvPr>
          <p:cNvSpPr txBox="1"/>
          <p:nvPr/>
        </p:nvSpPr>
        <p:spPr>
          <a:xfrm>
            <a:off x="1970470" y="5402172"/>
            <a:ext cx="865632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If mixed with CURLY POTION, it gives shine to curly hair, offering greater frizz control.</a:t>
            </a:r>
          </a:p>
          <a:p>
            <a:pPr algn="ctr"/>
            <a:endParaRPr lang="en-US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1F1CCA3C-A8A5-4E66-99A7-986CAC80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80839" y="2457533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09113994-C949-49F3-BC7E-1386D5877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0750" y="2454054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973020C5-D78A-4B81-81B0-92C0C3E72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28383" y="2424896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955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6025" y="394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2280" y="3103823"/>
            <a:ext cx="5746380" cy="1609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MEDIUM HOLD SPRAY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GUARDS UP TO 437 DEGREES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ADDS LONGEVITY TO HAIR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E41511-A847-4778-9258-6843477B3A1B}"/>
              </a:ext>
            </a:extLst>
          </p:cNvPr>
          <p:cNvSpPr/>
          <p:nvPr/>
        </p:nvSpPr>
        <p:spPr>
          <a:xfrm>
            <a:off x="6790858" y="1911597"/>
            <a:ext cx="1012076" cy="150079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8012BB-C560-4C0F-919E-D3598E652E5E}"/>
              </a:ext>
            </a:extLst>
          </p:cNvPr>
          <p:cNvSpPr/>
          <p:nvPr/>
        </p:nvSpPr>
        <p:spPr>
          <a:xfrm>
            <a:off x="6790858" y="2232330"/>
            <a:ext cx="1012076" cy="150079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2267A0-B7EF-48F6-986B-3ED1597694E7}"/>
              </a:ext>
            </a:extLst>
          </p:cNvPr>
          <p:cNvSpPr txBox="1"/>
          <p:nvPr/>
        </p:nvSpPr>
        <p:spPr>
          <a:xfrm>
            <a:off x="5778780" y="1883075"/>
            <a:ext cx="10729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4.0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8F44C7-459F-461A-B1AC-BA8531A606D5}"/>
              </a:ext>
            </a:extLst>
          </p:cNvPr>
          <p:cNvSpPr/>
          <p:nvPr/>
        </p:nvSpPr>
        <p:spPr>
          <a:xfrm>
            <a:off x="5778780" y="2197479"/>
            <a:ext cx="10120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4.0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80C8D7-94FC-4962-8A9B-B3099972FE1D}"/>
              </a:ext>
            </a:extLst>
          </p:cNvPr>
          <p:cNvSpPr/>
          <p:nvPr/>
        </p:nvSpPr>
        <p:spPr>
          <a:xfrm>
            <a:off x="6790858" y="2232330"/>
            <a:ext cx="666682" cy="15007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7D8B40-AC09-47D8-BB5E-DE1A4EF6B561}"/>
              </a:ext>
            </a:extLst>
          </p:cNvPr>
          <p:cNvSpPr/>
          <p:nvPr/>
        </p:nvSpPr>
        <p:spPr>
          <a:xfrm>
            <a:off x="6790857" y="1905197"/>
            <a:ext cx="666682" cy="15373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9EA4B8A-7D20-4089-B21E-236D5EEE6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A8BCE9-AC27-4C15-BD7A-564CAD554C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 descr="A bottle of wine&#10;&#10;Description automatically generated">
            <a:extLst>
              <a:ext uri="{FF2B5EF4-FFF2-40B4-BE49-F238E27FC236}">
                <a16:creationId xmlns:a16="http://schemas.microsoft.com/office/drawing/2014/main" id="{E07D77B7-B059-4417-8D3B-73077DED2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65" y="1729578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0B50475-5EF3-5C43-8A0A-0E177E112521}"/>
              </a:ext>
            </a:extLst>
          </p:cNvPr>
          <p:cNvSpPr/>
          <p:nvPr/>
        </p:nvSpPr>
        <p:spPr>
          <a:xfrm>
            <a:off x="0" y="405171"/>
            <a:ext cx="12192000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THERMAL STRESS PROTECTOR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EDF0D5-A0A2-9040-8A81-64BCB64DDF8A}"/>
              </a:ext>
            </a:extLst>
          </p:cNvPr>
          <p:cNvSpPr/>
          <p:nvPr/>
        </p:nvSpPr>
        <p:spPr>
          <a:xfrm>
            <a:off x="4672373" y="1001701"/>
            <a:ext cx="2847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Guards Against Heat from Hot Tools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805807-129F-FA41-A06A-EA80BB0EE6EF}"/>
              </a:ext>
            </a:extLst>
          </p:cNvPr>
          <p:cNvSpPr/>
          <p:nvPr/>
        </p:nvSpPr>
        <p:spPr>
          <a:xfrm>
            <a:off x="2903715" y="5412919"/>
            <a:ext cx="7259988" cy="495018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9B2554-7E44-6244-940D-256E831C4DEE}"/>
              </a:ext>
            </a:extLst>
          </p:cNvPr>
          <p:cNvSpPr txBox="1"/>
          <p:nvPr/>
        </p:nvSpPr>
        <p:spPr>
          <a:xfrm>
            <a:off x="2673911" y="5436429"/>
            <a:ext cx="77195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Helvetica Neue Light"/>
              </a:rPr>
              <a:t>If sprayed on palm and mixed with BOHO POMADE, it defines wavy hair.</a:t>
            </a:r>
          </a:p>
          <a:p>
            <a:endParaRPr lang="en-US" dirty="0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BE9BA7DE-37C3-4712-BE8C-E756AED4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1599" y="2646991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8AADA339-9310-4BD1-8E19-4DC3E02A6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1510" y="2643512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00F58946-1841-4E41-A8F2-2A5CBD984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9143" y="2614354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346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6025" y="394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1291" y="76054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0347" y="2830962"/>
            <a:ext cx="5535162" cy="214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NO HOLD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GREAT FINISHING SPRAY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TAMES FLY AWAYS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ADDS EXTRA SHIMMER + SHINE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B96545-7C19-45C8-8BCF-4A5508CC6A74}"/>
              </a:ext>
            </a:extLst>
          </p:cNvPr>
          <p:cNvSpPr/>
          <p:nvPr/>
        </p:nvSpPr>
        <p:spPr>
          <a:xfrm>
            <a:off x="7003009" y="1776848"/>
            <a:ext cx="943556" cy="152460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F3EAAC-1B1C-46ED-808D-ADF5F954AFA7}"/>
              </a:ext>
            </a:extLst>
          </p:cNvPr>
          <p:cNvSpPr/>
          <p:nvPr/>
        </p:nvSpPr>
        <p:spPr>
          <a:xfrm>
            <a:off x="7003009" y="2094476"/>
            <a:ext cx="943556" cy="15246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05AF07-EC13-4B82-B567-B1697290B659}"/>
              </a:ext>
            </a:extLst>
          </p:cNvPr>
          <p:cNvSpPr txBox="1"/>
          <p:nvPr/>
        </p:nvSpPr>
        <p:spPr>
          <a:xfrm>
            <a:off x="5990347" y="1714654"/>
            <a:ext cx="9435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 Neue"/>
              </a:rPr>
              <a:t>HOLD     0.0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099850-499B-4DF6-85EC-7670A31D33AF}"/>
              </a:ext>
            </a:extLst>
          </p:cNvPr>
          <p:cNvSpPr/>
          <p:nvPr/>
        </p:nvSpPr>
        <p:spPr>
          <a:xfrm>
            <a:off x="5990347" y="2029057"/>
            <a:ext cx="9435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6.0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F551F3-9677-4C30-B2D6-9D135840ED58}"/>
              </a:ext>
            </a:extLst>
          </p:cNvPr>
          <p:cNvSpPr/>
          <p:nvPr/>
        </p:nvSpPr>
        <p:spPr>
          <a:xfrm>
            <a:off x="7003009" y="2094476"/>
            <a:ext cx="943556" cy="1524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047E4D2-3470-43B3-A073-841D2E7D81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5EA09C-65C1-4DAC-BE54-020FEDCBD8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 descr="A close up of a bottle&#10;&#10;Description automatically generated">
            <a:extLst>
              <a:ext uri="{FF2B5EF4-FFF2-40B4-BE49-F238E27FC236}">
                <a16:creationId xmlns:a16="http://schemas.microsoft.com/office/drawing/2014/main" id="{922510DC-E79C-4476-A587-89C3775CC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230" y="1805026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57F3985-5F54-274F-9D16-601DC73A7D6F}"/>
              </a:ext>
            </a:extLst>
          </p:cNvPr>
          <p:cNvSpPr/>
          <p:nvPr/>
        </p:nvSpPr>
        <p:spPr>
          <a:xfrm>
            <a:off x="145352" y="317667"/>
            <a:ext cx="1204664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GLAMSHINE CLOUD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FE8AD4-29AC-E64B-986A-D822FC425029}"/>
              </a:ext>
            </a:extLst>
          </p:cNvPr>
          <p:cNvSpPr/>
          <p:nvPr/>
        </p:nvSpPr>
        <p:spPr>
          <a:xfrm>
            <a:off x="4507849" y="970716"/>
            <a:ext cx="3499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Light Finishing Spray for Adding Extra Sheen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3D6A76-D788-9B46-A56C-170A9901833F}"/>
              </a:ext>
            </a:extLst>
          </p:cNvPr>
          <p:cNvSpPr/>
          <p:nvPr/>
        </p:nvSpPr>
        <p:spPr>
          <a:xfrm>
            <a:off x="3102441" y="5547617"/>
            <a:ext cx="6719368" cy="5206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67E97E-F268-F342-B613-0F8EFE5794B9}"/>
              </a:ext>
            </a:extLst>
          </p:cNvPr>
          <p:cNvSpPr txBox="1"/>
          <p:nvPr/>
        </p:nvSpPr>
        <p:spPr>
          <a:xfrm>
            <a:off x="2634930" y="5600622"/>
            <a:ext cx="7608294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300" b="1" dirty="0">
                <a:solidFill>
                  <a:schemeClr val="bg1"/>
                </a:solidFill>
                <a:latin typeface="Helvetica Neue Light"/>
              </a:rPr>
              <a:t>If sprayed on palm and mixed with BOHO POMADE, it defines wavy hair.</a:t>
            </a:r>
          </a:p>
          <a:p>
            <a:endParaRPr lang="en-US" sz="1300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CF434EE-A456-4332-9618-DB60E40CE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5465" y="2492330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C3CFA686-C512-4F45-BBC5-3AB8C8764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75376" y="2488851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2637F91D-7C62-431A-9D10-3570F8E7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3009" y="2459693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79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03442" y="40612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4057" y="2936240"/>
            <a:ext cx="5806353" cy="215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ULTRA CONCENTRATED</a:t>
            </a:r>
          </a:p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SEALS SPLIT AND/OR DAMAGED ENDS</a:t>
            </a:r>
          </a:p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ADDS INTENSE SHINE</a:t>
            </a:r>
          </a:p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PROTECTS HAIR FROM HEAT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D851A2-7484-4EBF-98EA-5764630CEBF7}"/>
              </a:ext>
            </a:extLst>
          </p:cNvPr>
          <p:cNvSpPr/>
          <p:nvPr/>
        </p:nvSpPr>
        <p:spPr>
          <a:xfrm>
            <a:off x="7000820" y="1910019"/>
            <a:ext cx="938154" cy="138546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01B64F-6491-460E-A3FA-7FBA22440278}"/>
              </a:ext>
            </a:extLst>
          </p:cNvPr>
          <p:cNvSpPr/>
          <p:nvPr/>
        </p:nvSpPr>
        <p:spPr>
          <a:xfrm>
            <a:off x="7000820" y="2227647"/>
            <a:ext cx="938154" cy="138546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36F80F-CFAB-40C0-9F24-E81545EFED8E}"/>
              </a:ext>
            </a:extLst>
          </p:cNvPr>
          <p:cNvSpPr txBox="1"/>
          <p:nvPr/>
        </p:nvSpPr>
        <p:spPr>
          <a:xfrm>
            <a:off x="5934057" y="1822268"/>
            <a:ext cx="938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HOLD     0.0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DD84BD-76AC-4B28-90CE-6FFBE51F90A8}"/>
              </a:ext>
            </a:extLst>
          </p:cNvPr>
          <p:cNvSpPr/>
          <p:nvPr/>
        </p:nvSpPr>
        <p:spPr>
          <a:xfrm>
            <a:off x="5934057" y="2183196"/>
            <a:ext cx="93815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"/>
              </a:rPr>
              <a:t>SHINE    5.0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B1B749-7DE3-4C42-B332-9AB9B4844FDA}"/>
              </a:ext>
            </a:extLst>
          </p:cNvPr>
          <p:cNvSpPr/>
          <p:nvPr/>
        </p:nvSpPr>
        <p:spPr>
          <a:xfrm>
            <a:off x="7000820" y="2227647"/>
            <a:ext cx="751047" cy="138546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2FBD3C5-5BDE-44E6-853E-ACCBFFCCFC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61CE8F8-DFCB-4DF6-942D-4687A9C49C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 descr="A close up of a bottle&#10;&#10;Description automatically generated">
            <a:extLst>
              <a:ext uri="{FF2B5EF4-FFF2-40B4-BE49-F238E27FC236}">
                <a16:creationId xmlns:a16="http://schemas.microsoft.com/office/drawing/2014/main" id="{BEBDAE0E-2E31-4888-B5D2-1E2F639487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216" y="1814334"/>
            <a:ext cx="3200400" cy="3200400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B8D540D-58CC-FC40-8828-3F274F735604}"/>
              </a:ext>
            </a:extLst>
          </p:cNvPr>
          <p:cNvSpPr/>
          <p:nvPr/>
        </p:nvSpPr>
        <p:spPr>
          <a:xfrm>
            <a:off x="72676" y="312676"/>
            <a:ext cx="1204664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NURTURING DROPS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CA3A4C-B158-C145-A473-475B059CEE4E}"/>
              </a:ext>
            </a:extLst>
          </p:cNvPr>
          <p:cNvSpPr/>
          <p:nvPr/>
        </p:nvSpPr>
        <p:spPr>
          <a:xfrm>
            <a:off x="4490942" y="942184"/>
            <a:ext cx="3175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Ultra Concentrated Drops for Split Ends</a:t>
            </a:r>
            <a:endParaRPr lang="en-US" sz="1400" dirty="0">
              <a:latin typeface="D-DIN" panose="020B0504030202030204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36DF10-3182-7448-9FB7-37294D7C4603}"/>
              </a:ext>
            </a:extLst>
          </p:cNvPr>
          <p:cNvSpPr/>
          <p:nvPr/>
        </p:nvSpPr>
        <p:spPr>
          <a:xfrm>
            <a:off x="3340065" y="5439052"/>
            <a:ext cx="5619245" cy="46523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6D4EED-BAB1-0342-B81D-B65F35B128A1}"/>
              </a:ext>
            </a:extLst>
          </p:cNvPr>
          <p:cNvSpPr txBox="1"/>
          <p:nvPr/>
        </p:nvSpPr>
        <p:spPr>
          <a:xfrm>
            <a:off x="3340065" y="5464963"/>
            <a:ext cx="561924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Speed up drying time on thick, wavy and frizzy hair.</a:t>
            </a:r>
          </a:p>
          <a:p>
            <a:endParaRPr lang="en-US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CA5E39CE-E0F7-41B8-A633-AEFBDA07B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8256" y="2575403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94F9B552-6102-42AA-81E0-6ACAE103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18167" y="2571924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0B00A3E5-5E3D-4C25-B14A-BFDF90697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5800" y="2542766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099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6025" y="394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835062"/>
            <a:ext cx="5293623" cy="214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MULTIFUNCTIONAL WAX</a:t>
            </a:r>
          </a:p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ADDS SHINE WITH A SOFT DEFINITION</a:t>
            </a:r>
          </a:p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DECREASES VOLUME </a:t>
            </a:r>
          </a:p>
          <a:p>
            <a:pPr>
              <a:lnSpc>
                <a:spcPct val="250000"/>
              </a:lnSpc>
            </a:pP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CAN BE USED AS HAND/LIP BALM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E53666-4FCE-4817-959D-DF232593053D}"/>
              </a:ext>
            </a:extLst>
          </p:cNvPr>
          <p:cNvSpPr/>
          <p:nvPr/>
        </p:nvSpPr>
        <p:spPr>
          <a:xfrm>
            <a:off x="7108662" y="1829820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4F5071-C830-4B5D-A3C5-40C78A4EBD8F}"/>
              </a:ext>
            </a:extLst>
          </p:cNvPr>
          <p:cNvSpPr/>
          <p:nvPr/>
        </p:nvSpPr>
        <p:spPr>
          <a:xfrm>
            <a:off x="7108662" y="2150554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552D53-33D5-4E9A-824D-AB68DCB7C201}"/>
              </a:ext>
            </a:extLst>
          </p:cNvPr>
          <p:cNvSpPr txBox="1"/>
          <p:nvPr/>
        </p:nvSpPr>
        <p:spPr>
          <a:xfrm>
            <a:off x="6096000" y="1762035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0.0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040C39-0439-4BF9-91F1-80394BDA510C}"/>
              </a:ext>
            </a:extLst>
          </p:cNvPr>
          <p:cNvSpPr/>
          <p:nvPr/>
        </p:nvSpPr>
        <p:spPr>
          <a:xfrm>
            <a:off x="6096000" y="2076439"/>
            <a:ext cx="8931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3.0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9D9C11-CB61-4AA1-8760-887ABEA57AFD}"/>
              </a:ext>
            </a:extLst>
          </p:cNvPr>
          <p:cNvSpPr/>
          <p:nvPr/>
        </p:nvSpPr>
        <p:spPr>
          <a:xfrm>
            <a:off x="7108663" y="2150554"/>
            <a:ext cx="457200" cy="1463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4DF00A-CBBC-45CF-97CF-1F50481F1F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E39D07-DFF3-4047-BFB9-A3B2CE29CE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 descr="A picture containing table, sitting, clock, black&#10;&#10;Description automatically generated">
            <a:extLst>
              <a:ext uri="{FF2B5EF4-FFF2-40B4-BE49-F238E27FC236}">
                <a16:creationId xmlns:a16="http://schemas.microsoft.com/office/drawing/2014/main" id="{8D9B1BEA-B249-4025-A2B7-94DE67103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8" y="1801046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74B6859-59D4-7346-B514-E900B1C9720D}"/>
              </a:ext>
            </a:extLst>
          </p:cNvPr>
          <p:cNvSpPr/>
          <p:nvPr/>
        </p:nvSpPr>
        <p:spPr>
          <a:xfrm>
            <a:off x="0" y="317667"/>
            <a:ext cx="12192000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PRECIOUS WAX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11B080-088B-0644-92AD-53525732B920}"/>
              </a:ext>
            </a:extLst>
          </p:cNvPr>
          <p:cNvSpPr/>
          <p:nvPr/>
        </p:nvSpPr>
        <p:spPr>
          <a:xfrm>
            <a:off x="0" y="953323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Multifunctional, Zero Hold Shine Wax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85F32E-01C1-7A42-92EF-51EFBC755CE5}"/>
              </a:ext>
            </a:extLst>
          </p:cNvPr>
          <p:cNvSpPr/>
          <p:nvPr/>
        </p:nvSpPr>
        <p:spPr>
          <a:xfrm>
            <a:off x="3091543" y="5415837"/>
            <a:ext cx="6122126" cy="5301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1DBA00-F23C-FA4E-BFEE-A66E859A284F}"/>
              </a:ext>
            </a:extLst>
          </p:cNvPr>
          <p:cNvSpPr txBox="1"/>
          <p:nvPr/>
        </p:nvSpPr>
        <p:spPr>
          <a:xfrm>
            <a:off x="2718102" y="5438159"/>
            <a:ext cx="6888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Its natural formula is ideal to nourish lips, hands and feet.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  <a:latin typeface="Helvetica Neue Light"/>
            </a:endParaRPr>
          </a:p>
          <a:p>
            <a:endParaRPr lang="en-US" dirty="0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71D008C9-0EAE-419D-9354-50176161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2342" y="2483615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AF1DF4D8-9AC3-4286-91D3-3CC1BC825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0236" y="2444969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272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6025" y="394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885635"/>
            <a:ext cx="6000849" cy="214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MEDIUM TO SOFT HOLD CLAY WAX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MATTE FINISH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ADDS STRUCTURE TO MESSY LOOKS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GREAT FOR CREATING “NEXT DAY” HAIR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210FEB-E2CD-445F-B9C5-C6805458A5DA}"/>
              </a:ext>
            </a:extLst>
          </p:cNvPr>
          <p:cNvSpPr/>
          <p:nvPr/>
        </p:nvSpPr>
        <p:spPr>
          <a:xfrm>
            <a:off x="7123032" y="1823692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2C2D77-3EF8-4A3D-8398-CF522B793A17}"/>
              </a:ext>
            </a:extLst>
          </p:cNvPr>
          <p:cNvSpPr/>
          <p:nvPr/>
        </p:nvSpPr>
        <p:spPr>
          <a:xfrm>
            <a:off x="7123032" y="2114800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C99D23-A182-442C-A9D3-194A5B7DBABB}"/>
              </a:ext>
            </a:extLst>
          </p:cNvPr>
          <p:cNvSpPr txBox="1"/>
          <p:nvPr/>
        </p:nvSpPr>
        <p:spPr>
          <a:xfrm>
            <a:off x="6144640" y="1758559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 Neue"/>
              </a:rPr>
              <a:t>HOLD     2.0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6C8E95-0018-4021-9D78-414C5425F8AC}"/>
              </a:ext>
            </a:extLst>
          </p:cNvPr>
          <p:cNvSpPr/>
          <p:nvPr/>
        </p:nvSpPr>
        <p:spPr>
          <a:xfrm>
            <a:off x="6144640" y="2072963"/>
            <a:ext cx="9284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latin typeface="Helvetica Neue"/>
              </a:rPr>
              <a:t>SHINE    0.0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D0EDF-C57E-4E07-B74D-44991DA85415}"/>
              </a:ext>
            </a:extLst>
          </p:cNvPr>
          <p:cNvSpPr/>
          <p:nvPr/>
        </p:nvSpPr>
        <p:spPr>
          <a:xfrm>
            <a:off x="7123032" y="1823692"/>
            <a:ext cx="351868" cy="137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813B86-FE0B-401D-8DCB-7C855DD1E2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454217-B148-48B8-B860-BF824206C4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 descr="A close up of a bottle&#10;&#10;Description automatically generated">
            <a:extLst>
              <a:ext uri="{FF2B5EF4-FFF2-40B4-BE49-F238E27FC236}">
                <a16:creationId xmlns:a16="http://schemas.microsoft.com/office/drawing/2014/main" id="{D88957C8-4F76-45D0-9762-38A9EBB73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50" y="1756627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7D05A98-3B12-174D-B224-4E3E0AD70878}"/>
              </a:ext>
            </a:extLst>
          </p:cNvPr>
          <p:cNvSpPr/>
          <p:nvPr/>
        </p:nvSpPr>
        <p:spPr>
          <a:xfrm>
            <a:off x="0" y="317667"/>
            <a:ext cx="12192000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SHABBY MUD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9F590E-F95E-2B46-A736-DE5BCF81A8FB}"/>
              </a:ext>
            </a:extLst>
          </p:cNvPr>
          <p:cNvSpPr/>
          <p:nvPr/>
        </p:nvSpPr>
        <p:spPr>
          <a:xfrm>
            <a:off x="0" y="1023546"/>
            <a:ext cx="12191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Medium Hold Styling Clay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44033C-F8A7-DA40-A656-DFA43ACBF3C3}"/>
              </a:ext>
            </a:extLst>
          </p:cNvPr>
          <p:cNvSpPr/>
          <p:nvPr/>
        </p:nvSpPr>
        <p:spPr>
          <a:xfrm>
            <a:off x="2980467" y="5523478"/>
            <a:ext cx="6435635" cy="4345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85CB6E-6C25-604F-B434-B61B1E169704}"/>
              </a:ext>
            </a:extLst>
          </p:cNvPr>
          <p:cNvSpPr txBox="1"/>
          <p:nvPr/>
        </p:nvSpPr>
        <p:spPr>
          <a:xfrm>
            <a:off x="2687756" y="5505864"/>
            <a:ext cx="7018362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Sunflower oils have a protective and brightening action on hair.</a:t>
            </a: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D6ECCEAA-C239-4BDE-AF21-6BD1B0D40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7176" y="2499488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673CCD29-1E99-4EE5-AD7F-2B3DD61B9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5070" y="2460842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30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00FAB7-7E91-2745-AC83-784A117D1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40"/>
            <a:ext cx="12245445" cy="68606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F315F9-4604-449E-87AF-E1CDB44DAE28}"/>
              </a:ext>
            </a:extLst>
          </p:cNvPr>
          <p:cNvCxnSpPr>
            <a:cxnSpLocks/>
          </p:cNvCxnSpPr>
          <p:nvPr/>
        </p:nvCxnSpPr>
        <p:spPr>
          <a:xfrm>
            <a:off x="5178879" y="2068286"/>
            <a:ext cx="0" cy="25254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4663B5-8381-452C-9E66-2F45A8D3FA11}"/>
              </a:ext>
            </a:extLst>
          </p:cNvPr>
          <p:cNvSpPr txBox="1"/>
          <p:nvPr/>
        </p:nvSpPr>
        <p:spPr>
          <a:xfrm>
            <a:off x="5791198" y="3235020"/>
            <a:ext cx="4952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PRODUCT </a:t>
            </a:r>
          </a:p>
          <a:p>
            <a:r>
              <a:rPr lang="en-US" sz="2800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KNOWLEDGE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81D6E4-BDE1-CD43-BBC4-F1480C7A8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50" y="2448426"/>
            <a:ext cx="1111799" cy="1529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F003E0-AA97-F845-B61F-EA4A54B74A9B}"/>
              </a:ext>
            </a:extLst>
          </p:cNvPr>
          <p:cNvSpPr txBox="1"/>
          <p:nvPr/>
        </p:nvSpPr>
        <p:spPr>
          <a:xfrm>
            <a:off x="5791198" y="2404023"/>
            <a:ext cx="4952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STYLING</a:t>
            </a:r>
            <a:endParaRPr lang="en-US" sz="4800" spc="3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602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096000" y="2789740"/>
            <a:ext cx="5203051" cy="2152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STRONG FIBER WAX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LIGHT SHINE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FOR DEFINED, SCULPTED LOOKS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CAN BE USED AT ROOTS FOR VOLUME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9F7B7E-9A93-4DC3-8502-7F7FD93D020C}"/>
              </a:ext>
            </a:extLst>
          </p:cNvPr>
          <p:cNvSpPr/>
          <p:nvPr/>
        </p:nvSpPr>
        <p:spPr>
          <a:xfrm>
            <a:off x="7108663" y="1875469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128002-5536-4AA8-9521-79635D46241A}"/>
              </a:ext>
            </a:extLst>
          </p:cNvPr>
          <p:cNvSpPr/>
          <p:nvPr/>
        </p:nvSpPr>
        <p:spPr>
          <a:xfrm>
            <a:off x="7108663" y="2144717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30922-67D9-428A-957E-6A1895477E6B}"/>
              </a:ext>
            </a:extLst>
          </p:cNvPr>
          <p:cNvSpPr txBox="1"/>
          <p:nvPr/>
        </p:nvSpPr>
        <p:spPr>
          <a:xfrm>
            <a:off x="6096000" y="1820876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5.0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92278D-4151-4B08-B68B-00DC52DE93B5}"/>
              </a:ext>
            </a:extLst>
          </p:cNvPr>
          <p:cNvSpPr/>
          <p:nvPr/>
        </p:nvSpPr>
        <p:spPr>
          <a:xfrm>
            <a:off x="6096000" y="2135280"/>
            <a:ext cx="8931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2.0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21F9B5-A081-48A6-AFB8-9498D194A301}"/>
              </a:ext>
            </a:extLst>
          </p:cNvPr>
          <p:cNvSpPr/>
          <p:nvPr/>
        </p:nvSpPr>
        <p:spPr>
          <a:xfrm>
            <a:off x="7108663" y="2144717"/>
            <a:ext cx="298679" cy="1463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BDB54C-E91E-4CFF-B4F6-1FF9EB17C8AE}"/>
              </a:ext>
            </a:extLst>
          </p:cNvPr>
          <p:cNvSpPr/>
          <p:nvPr/>
        </p:nvSpPr>
        <p:spPr>
          <a:xfrm>
            <a:off x="7108662" y="1875468"/>
            <a:ext cx="688385" cy="1463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74811BA-0E42-4732-A003-5DFAE6BD75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3541B5-7C3A-43C0-B26E-FF2366826D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 descr="A picture containing sitting, table, black, yellow&#10;&#10;Description automatically generated">
            <a:extLst>
              <a:ext uri="{FF2B5EF4-FFF2-40B4-BE49-F238E27FC236}">
                <a16:creationId xmlns:a16="http://schemas.microsoft.com/office/drawing/2014/main" id="{B58A2E7D-49E3-4958-AF69-AFAC94607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861" y="1828800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D623CE-7A0A-3F4B-9980-47E94B333745}"/>
              </a:ext>
            </a:extLst>
          </p:cNvPr>
          <p:cNvSpPr/>
          <p:nvPr/>
        </p:nvSpPr>
        <p:spPr>
          <a:xfrm>
            <a:off x="145352" y="317667"/>
            <a:ext cx="1204664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SHAPING PUTTY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60B590-3DAB-E843-8D58-F6B38A39A6DF}"/>
              </a:ext>
            </a:extLst>
          </p:cNvPr>
          <p:cNvSpPr/>
          <p:nvPr/>
        </p:nvSpPr>
        <p:spPr>
          <a:xfrm>
            <a:off x="4325061" y="962415"/>
            <a:ext cx="3672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Perfect Putty for Sculpting Highly Defined Hair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16C2C9-28F3-4948-AD7F-D082487705B9}"/>
              </a:ext>
            </a:extLst>
          </p:cNvPr>
          <p:cNvSpPr/>
          <p:nvPr/>
        </p:nvSpPr>
        <p:spPr>
          <a:xfrm>
            <a:off x="3054984" y="5639594"/>
            <a:ext cx="6028067" cy="4572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63109D-C954-C94E-ABF3-13C0EC8F5AE4}"/>
              </a:ext>
            </a:extLst>
          </p:cNvPr>
          <p:cNvSpPr txBox="1"/>
          <p:nvPr/>
        </p:nvSpPr>
        <p:spPr>
          <a:xfrm>
            <a:off x="2629264" y="5644312"/>
            <a:ext cx="6933472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If cocktailed with PRECIOUS WAX, it heightens shine.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1BD0A561-9FB9-4966-8395-FEB507F07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2948" y="2524835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D73BCE0D-6650-4C0C-A201-49C5C2131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2859" y="2521356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3722DEA0-F6BE-4D48-A940-5959F4119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0492" y="2492198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347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6025" y="394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3171928"/>
            <a:ext cx="5441270" cy="1609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MEDIUM HOLD POMADE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SEPARATION AND DEFINITION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GREAT FOR MEDIUM-SHORT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6A5FD4-91E8-471B-A585-1B18BF4F22F3}"/>
              </a:ext>
            </a:extLst>
          </p:cNvPr>
          <p:cNvSpPr/>
          <p:nvPr/>
        </p:nvSpPr>
        <p:spPr>
          <a:xfrm>
            <a:off x="7108663" y="1844951"/>
            <a:ext cx="804672" cy="146990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1643A8-127F-452A-A3CF-6D640181199A}"/>
              </a:ext>
            </a:extLst>
          </p:cNvPr>
          <p:cNvSpPr/>
          <p:nvPr/>
        </p:nvSpPr>
        <p:spPr>
          <a:xfrm>
            <a:off x="7108663" y="2163566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4AFC42-26E1-4106-B1D8-54A0B36F916E}"/>
              </a:ext>
            </a:extLst>
          </p:cNvPr>
          <p:cNvSpPr txBox="1"/>
          <p:nvPr/>
        </p:nvSpPr>
        <p:spPr>
          <a:xfrm>
            <a:off x="6096000" y="1803471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4.0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59F512-6AB4-4415-A6CC-B6EE2A85A0BF}"/>
              </a:ext>
            </a:extLst>
          </p:cNvPr>
          <p:cNvSpPr/>
          <p:nvPr/>
        </p:nvSpPr>
        <p:spPr>
          <a:xfrm>
            <a:off x="6096000" y="2117875"/>
            <a:ext cx="8931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2.0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2E01AB-EF49-4C6A-B6FD-BA472CB01A3C}"/>
              </a:ext>
            </a:extLst>
          </p:cNvPr>
          <p:cNvSpPr/>
          <p:nvPr/>
        </p:nvSpPr>
        <p:spPr>
          <a:xfrm>
            <a:off x="7108664" y="2163567"/>
            <a:ext cx="298072" cy="13362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29AAEE-5E6A-4A45-872B-1DAC66388F2A}"/>
              </a:ext>
            </a:extLst>
          </p:cNvPr>
          <p:cNvSpPr/>
          <p:nvPr/>
        </p:nvSpPr>
        <p:spPr>
          <a:xfrm>
            <a:off x="7108663" y="1850290"/>
            <a:ext cx="548640" cy="13716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75276F-2F53-42B2-B19F-69B203C2EB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CFCAE7-8D30-463F-91FA-E82604F103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F80384-C3AD-47E9-91E2-39C45189E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4607" y="1803471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4F7508A-D5A0-1642-8C4B-17353BBFB16A}"/>
              </a:ext>
            </a:extLst>
          </p:cNvPr>
          <p:cNvSpPr/>
          <p:nvPr/>
        </p:nvSpPr>
        <p:spPr>
          <a:xfrm>
            <a:off x="0" y="317667"/>
            <a:ext cx="12192000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BOHO POMADE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CE8C4D-9A7B-3841-83BC-ED85C2198F7C}"/>
              </a:ext>
            </a:extLst>
          </p:cNvPr>
          <p:cNvSpPr/>
          <p:nvPr/>
        </p:nvSpPr>
        <p:spPr>
          <a:xfrm>
            <a:off x="-1" y="941497"/>
            <a:ext cx="12191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Versatile Pomade for Curls &amp; Piece-y Looks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823510-5454-DB4A-A21A-0BE56197ED60}"/>
              </a:ext>
            </a:extLst>
          </p:cNvPr>
          <p:cNvSpPr/>
          <p:nvPr/>
        </p:nvSpPr>
        <p:spPr>
          <a:xfrm>
            <a:off x="1695706" y="5371678"/>
            <a:ext cx="9102923" cy="4645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1DFA70-2BB0-A148-8775-84024D7E1E26}"/>
              </a:ext>
            </a:extLst>
          </p:cNvPr>
          <p:cNvSpPr txBox="1"/>
          <p:nvPr/>
        </p:nvSpPr>
        <p:spPr>
          <a:xfrm>
            <a:off x="1543454" y="5383540"/>
            <a:ext cx="9408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</a:t>
            </a:r>
            <a:r>
              <a:rPr lang="en-US" sz="14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KNOW:</a:t>
            </a:r>
            <a:r>
              <a:rPr lang="en-US" sz="1400" b="1" dirty="0" err="1">
                <a:solidFill>
                  <a:schemeClr val="bg1"/>
                </a:solidFill>
                <a:latin typeface="Helvetica Neue Light"/>
              </a:rPr>
              <a:t>If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 mixed with GLOSSY NECTAR, it becomes extremely soft &amp; sculpting, ideal for wavy &amp; frizzy hair.</a:t>
            </a:r>
          </a:p>
          <a:p>
            <a:pPr algn="ctr"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  <a:latin typeface="Helvetica Neue Light"/>
            </a:endParaRPr>
          </a:p>
          <a:p>
            <a:endParaRPr lang="en-US" dirty="0"/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5FD0C33B-E84A-4E21-812F-EA4F63E7B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7176" y="2499488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56AF3469-94D2-433F-8980-236AB4BA2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5070" y="2460842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82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6025" y="394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712623"/>
            <a:ext cx="5882588" cy="215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EXTRA STRONG HOLD 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MATTE FINISH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IDEAL FOR SHORT TO MEDIUM HAIR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GREAT FOR MOHAWKS, DEFINED LOOKS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659D09-52D9-49FC-A110-7F9C7F1C5672}"/>
              </a:ext>
            </a:extLst>
          </p:cNvPr>
          <p:cNvSpPr/>
          <p:nvPr/>
        </p:nvSpPr>
        <p:spPr>
          <a:xfrm>
            <a:off x="7082813" y="1682246"/>
            <a:ext cx="811214" cy="14804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F28C31-2027-44A1-8551-803D88010272}"/>
              </a:ext>
            </a:extLst>
          </p:cNvPr>
          <p:cNvSpPr/>
          <p:nvPr/>
        </p:nvSpPr>
        <p:spPr>
          <a:xfrm>
            <a:off x="7082813" y="2007162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FA4BD-AB73-45CD-BEC4-13260C9F1A3F}"/>
              </a:ext>
            </a:extLst>
          </p:cNvPr>
          <p:cNvSpPr txBox="1"/>
          <p:nvPr/>
        </p:nvSpPr>
        <p:spPr>
          <a:xfrm>
            <a:off x="6096000" y="1630023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6.0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824539-3B7B-4A17-BF5B-11E36A7EF640}"/>
              </a:ext>
            </a:extLst>
          </p:cNvPr>
          <p:cNvSpPr/>
          <p:nvPr/>
        </p:nvSpPr>
        <p:spPr>
          <a:xfrm>
            <a:off x="6096000" y="1944427"/>
            <a:ext cx="8931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1.0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7638F4-7AE3-4FBE-A561-0734CFFEEBDE}"/>
              </a:ext>
            </a:extLst>
          </p:cNvPr>
          <p:cNvSpPr/>
          <p:nvPr/>
        </p:nvSpPr>
        <p:spPr>
          <a:xfrm>
            <a:off x="7082814" y="2007163"/>
            <a:ext cx="193760" cy="12940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DF12F7-9E2B-4E3A-94BF-863B6A338E29}"/>
              </a:ext>
            </a:extLst>
          </p:cNvPr>
          <p:cNvSpPr/>
          <p:nvPr/>
        </p:nvSpPr>
        <p:spPr>
          <a:xfrm>
            <a:off x="7082812" y="1690809"/>
            <a:ext cx="804672" cy="14218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E75B1CA-2B17-400A-8342-1CFB6757B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A216A2-720C-490E-AC29-323EDAEF38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 descr="A picture containing toiletry, lotion, yellow&#10;&#10;Description automatically generated">
            <a:extLst>
              <a:ext uri="{FF2B5EF4-FFF2-40B4-BE49-F238E27FC236}">
                <a16:creationId xmlns:a16="http://schemas.microsoft.com/office/drawing/2014/main" id="{967BC25D-B67A-4374-9094-AE160CC29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78" y="1665185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CF427A1-3FA6-D744-882F-1AE43F120059}"/>
              </a:ext>
            </a:extLst>
          </p:cNvPr>
          <p:cNvSpPr/>
          <p:nvPr/>
        </p:nvSpPr>
        <p:spPr>
          <a:xfrm>
            <a:off x="0" y="317667"/>
            <a:ext cx="12192000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QUICK GLUE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A4D3A4-CD3D-8F48-8E0D-41813BBE8139}"/>
              </a:ext>
            </a:extLst>
          </p:cNvPr>
          <p:cNvSpPr/>
          <p:nvPr/>
        </p:nvSpPr>
        <p:spPr>
          <a:xfrm>
            <a:off x="0" y="1004001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For Extremely Defined Hair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648C99-86D9-F541-A360-6427F4A25578}"/>
              </a:ext>
            </a:extLst>
          </p:cNvPr>
          <p:cNvSpPr/>
          <p:nvPr/>
        </p:nvSpPr>
        <p:spPr>
          <a:xfrm>
            <a:off x="2899954" y="5428689"/>
            <a:ext cx="6379952" cy="5616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D8BC90-7AB1-AA40-A803-9EF64AFEE57A}"/>
              </a:ext>
            </a:extLst>
          </p:cNvPr>
          <p:cNvSpPr txBox="1"/>
          <p:nvPr/>
        </p:nvSpPr>
        <p:spPr>
          <a:xfrm>
            <a:off x="2042486" y="5476973"/>
            <a:ext cx="8107027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Can be used to obtain static effects,  such as crests and locks.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FFB5A0E-2715-430F-8C46-C76FD7BC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3655" y="2383255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D39C788E-DC91-4C2C-B291-569E1C16D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1256" y="2383254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158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6025" y="394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705253"/>
            <a:ext cx="6875582" cy="269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STRONG HOLD FINISH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HIGH SHINE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PERFECT FOR SLEEK LOOKS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USE ON WET HAIR FOR HIGH SHINE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ON DRY HAIR, ACTS LIKE A WAX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72BBB6-2495-49D5-8B9D-B8C98D4F511E}"/>
              </a:ext>
            </a:extLst>
          </p:cNvPr>
          <p:cNvSpPr/>
          <p:nvPr/>
        </p:nvSpPr>
        <p:spPr>
          <a:xfrm>
            <a:off x="7091200" y="1681150"/>
            <a:ext cx="893193" cy="14593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E9832E-28DD-4820-88CA-FEA43426F266}"/>
              </a:ext>
            </a:extLst>
          </p:cNvPr>
          <p:cNvSpPr/>
          <p:nvPr/>
        </p:nvSpPr>
        <p:spPr>
          <a:xfrm>
            <a:off x="7091199" y="2019833"/>
            <a:ext cx="893193" cy="14593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4399CB-D991-45EA-B9D3-7F2B78CEC085}"/>
              </a:ext>
            </a:extLst>
          </p:cNvPr>
          <p:cNvSpPr txBox="1"/>
          <p:nvPr/>
        </p:nvSpPr>
        <p:spPr>
          <a:xfrm>
            <a:off x="6096000" y="1649098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5.0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F6C606-0930-4C2F-9D54-35F819AE8E2A}"/>
              </a:ext>
            </a:extLst>
          </p:cNvPr>
          <p:cNvSpPr/>
          <p:nvPr/>
        </p:nvSpPr>
        <p:spPr>
          <a:xfrm>
            <a:off x="6096000" y="1963502"/>
            <a:ext cx="8931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5.0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0B07C1-1B33-42E1-AD2D-74EE0BDDDB18}"/>
              </a:ext>
            </a:extLst>
          </p:cNvPr>
          <p:cNvSpPr/>
          <p:nvPr/>
        </p:nvSpPr>
        <p:spPr>
          <a:xfrm>
            <a:off x="7091200" y="2019833"/>
            <a:ext cx="708296" cy="1459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8EE8CE-11FA-4ED8-8AC1-098DC67491CA}"/>
              </a:ext>
            </a:extLst>
          </p:cNvPr>
          <p:cNvSpPr/>
          <p:nvPr/>
        </p:nvSpPr>
        <p:spPr>
          <a:xfrm>
            <a:off x="7091199" y="1681150"/>
            <a:ext cx="708297" cy="14593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884F986-A2A2-4278-8E57-2AE4F0A2F9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92626C-A1BE-4E32-8635-9AF28993C0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 descr="A picture containing toiletry, lotion, yellow, sitting&#10;&#10;Description automatically generated">
            <a:extLst>
              <a:ext uri="{FF2B5EF4-FFF2-40B4-BE49-F238E27FC236}">
                <a16:creationId xmlns:a16="http://schemas.microsoft.com/office/drawing/2014/main" id="{337956A8-BDD1-4AB9-BF80-E3D765FBC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94" y="1963502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2A5EF7E-E596-604E-B56C-65A51C12A6B0}"/>
              </a:ext>
            </a:extLst>
          </p:cNvPr>
          <p:cNvSpPr/>
          <p:nvPr/>
        </p:nvSpPr>
        <p:spPr>
          <a:xfrm>
            <a:off x="0" y="317667"/>
            <a:ext cx="12192000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FROZEN GLAZE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ADEF74-E7CE-1A44-A27D-FD6E56D53A71}"/>
              </a:ext>
            </a:extLst>
          </p:cNvPr>
          <p:cNvSpPr/>
          <p:nvPr/>
        </p:nvSpPr>
        <p:spPr>
          <a:xfrm>
            <a:off x="0" y="955347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Perfect for Creating Sleek, Wet Looks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6220DD1-F2F1-4243-AEBD-EEF81B0AEAF8}"/>
              </a:ext>
            </a:extLst>
          </p:cNvPr>
          <p:cNvSpPr/>
          <p:nvPr/>
        </p:nvSpPr>
        <p:spPr>
          <a:xfrm>
            <a:off x="1823962" y="5684038"/>
            <a:ext cx="9128514" cy="5039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3B7AED-11D9-BA49-AE9B-7942E1CD8B55}"/>
              </a:ext>
            </a:extLst>
          </p:cNvPr>
          <p:cNvSpPr txBox="1"/>
          <p:nvPr/>
        </p:nvSpPr>
        <p:spPr>
          <a:xfrm>
            <a:off x="1563834" y="5728895"/>
            <a:ext cx="9648770" cy="37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DID YOU KNOW: </a:t>
            </a:r>
            <a:r>
              <a:rPr lang="en-US" sz="1400" b="1" dirty="0">
                <a:solidFill>
                  <a:schemeClr val="bg1"/>
                </a:solidFill>
                <a:latin typeface="Helvetica Neue Light"/>
              </a:rPr>
              <a:t>If mixed with BIO RICH WATER, you can obtain a softer consistency suitable for thinner hair types.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0E607B48-F7DC-4EDC-8B6A-535F98366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3655" y="2383255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EF83853A-1C0A-4771-A7C0-F95C3FE2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3566" y="2379776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>
            <a:extLst>
              <a:ext uri="{FF2B5EF4-FFF2-40B4-BE49-F238E27FC236}">
                <a16:creationId xmlns:a16="http://schemas.microsoft.com/office/drawing/2014/main" id="{6DDFB822-1EC1-4FB9-8B7F-F4898A401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91199" y="2350618"/>
            <a:ext cx="398456" cy="39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408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6025" y="3943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9323" y="1223367"/>
            <a:ext cx="18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866869"/>
            <a:ext cx="5882588" cy="2152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 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DETOXES &amp; REFRESHES THE SCALP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ABSORBS EXCESS OIL &amp; TOXINS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VOLUMIZER + TEXTURIZER</a:t>
            </a:r>
          </a:p>
          <a:p>
            <a:pPr>
              <a:lnSpc>
                <a:spcPct val="250000"/>
              </a:lnSpc>
            </a:pPr>
            <a:r>
              <a:rPr lang="en-US" sz="14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+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DEODORIZER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E75B1CA-2B17-400A-8342-1CFB6757B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A216A2-720C-490E-AC29-323EDAEF38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7BC25D-B67A-4374-9094-AE160CC29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421" y="2188904"/>
            <a:ext cx="3200400" cy="3200400"/>
          </a:xfrm>
          <a:prstGeom prst="rect">
            <a:avLst/>
          </a:prstGeom>
          <a:ln w="57150">
            <a:solidFill>
              <a:srgbClr val="9DA795">
                <a:alpha val="0"/>
              </a:srgbClr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CF427A1-3FA6-D744-882F-1AE43F120059}"/>
              </a:ext>
            </a:extLst>
          </p:cNvPr>
          <p:cNvSpPr/>
          <p:nvPr/>
        </p:nvSpPr>
        <p:spPr>
          <a:xfrm>
            <a:off x="0" y="581759"/>
            <a:ext cx="12192000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PLANT &amp; MINERAL REFRESH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A4D3A4-CD3D-8F48-8E0D-41813BBE8139}"/>
              </a:ext>
            </a:extLst>
          </p:cNvPr>
          <p:cNvSpPr/>
          <p:nvPr/>
        </p:nvSpPr>
        <p:spPr>
          <a:xfrm>
            <a:off x="0" y="1257496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-DIN" panose="020B0504030202030204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100% Organic Dry Shampoo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FFB5A0E-2715-430F-8C46-C76FD7BC2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3655" y="2383255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D39C788E-DC91-4C2C-B291-569E1C16D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1256" y="2383254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082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D6F010-0D00-3941-80FF-832FF5E97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40"/>
            <a:ext cx="12245445" cy="6860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4A39C3-6922-44EA-AE80-8467C21C5EF0}"/>
              </a:ext>
            </a:extLst>
          </p:cNvPr>
          <p:cNvSpPr txBox="1"/>
          <p:nvPr/>
        </p:nvSpPr>
        <p:spPr>
          <a:xfrm>
            <a:off x="2407971" y="2972683"/>
            <a:ext cx="7429500" cy="1697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D-DIN" panose="020B0504030202030204" pitchFamily="34" charset="77"/>
              </a:rPr>
              <a:t>WAXES, MUDS &amp; POMADES </a:t>
            </a:r>
            <a:r>
              <a:rPr lang="en-US" dirty="0">
                <a:latin typeface="D-DIN" panose="020B0504030202030204" pitchFamily="34" charset="77"/>
              </a:rPr>
              <a:t>to define, separate, support and texturize / </a:t>
            </a:r>
            <a:r>
              <a:rPr lang="en-US" b="1" dirty="0">
                <a:latin typeface="D-DIN" panose="020B0504030202030204" pitchFamily="34" charset="77"/>
              </a:rPr>
              <a:t>NECTARS, DROPS &amp; LOTIONS </a:t>
            </a:r>
            <a:r>
              <a:rPr lang="en-US" dirty="0">
                <a:latin typeface="D-DIN" panose="020B0504030202030204" pitchFamily="34" charset="77"/>
              </a:rPr>
              <a:t>to nourish, rebuild, and give hair a shiny, seductive look / </a:t>
            </a:r>
            <a:r>
              <a:rPr lang="en-US" b="1" dirty="0">
                <a:latin typeface="D-DIN" panose="020B0504030202030204" pitchFamily="34" charset="77"/>
              </a:rPr>
              <a:t>GLAZES, GLUES, SPRAYS &amp; HEAT PROTECTORS</a:t>
            </a:r>
            <a:r>
              <a:rPr lang="en-US" dirty="0">
                <a:latin typeface="D-DIN" panose="020B0504030202030204" pitchFamily="34" charset="77"/>
              </a:rPr>
              <a:t> to hold, sculpt and give structure and support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E6440-5300-4383-B5B1-96615F63D77F}"/>
              </a:ext>
            </a:extLst>
          </p:cNvPr>
          <p:cNvSpPr txBox="1"/>
          <p:nvPr/>
        </p:nvSpPr>
        <p:spPr>
          <a:xfrm>
            <a:off x="0" y="2025939"/>
            <a:ext cx="1224544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STYLING IN REVIEW:</a:t>
            </a:r>
          </a:p>
        </p:txBody>
      </p:sp>
    </p:spTree>
    <p:extLst>
      <p:ext uri="{BB962C8B-B14F-4D97-AF65-F5344CB8AC3E}">
        <p14:creationId xmlns:p14="http://schemas.microsoft.com/office/powerpoint/2010/main" val="243286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67214-AE13-4B24-9A87-F49E3D0BC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CDB4A0-F386-4FA8-9E2D-1B5DAC934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1961" y="737119"/>
            <a:ext cx="713930" cy="981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3307C-945A-4BEA-B6C3-F5A314D12352}"/>
              </a:ext>
            </a:extLst>
          </p:cNvPr>
          <p:cNvSpPr txBox="1"/>
          <p:nvPr/>
        </p:nvSpPr>
        <p:spPr>
          <a:xfrm>
            <a:off x="4040778" y="812229"/>
            <a:ext cx="6165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>
                <a:solidFill>
                  <a:schemeClr val="bg1"/>
                </a:solidFill>
                <a:latin typeface="Helvetica Neue"/>
              </a:rPr>
              <a:t>Men’s Collection</a:t>
            </a:r>
          </a:p>
        </p:txBody>
      </p:sp>
    </p:spTree>
    <p:extLst>
      <p:ext uri="{BB962C8B-B14F-4D97-AF65-F5344CB8AC3E}">
        <p14:creationId xmlns:p14="http://schemas.microsoft.com/office/powerpoint/2010/main" val="1712014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2FE254E-8000-4D8D-B1A6-A720F9BC6CEE}"/>
              </a:ext>
            </a:extLst>
          </p:cNvPr>
          <p:cNvSpPr txBox="1"/>
          <p:nvPr/>
        </p:nvSpPr>
        <p:spPr>
          <a:xfrm>
            <a:off x="1591780" y="1116309"/>
            <a:ext cx="4189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WATER RESIN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C03A9-4438-496F-A9FE-EB6DAC7D9A7E}"/>
              </a:ext>
            </a:extLst>
          </p:cNvPr>
          <p:cNvSpPr/>
          <p:nvPr/>
        </p:nvSpPr>
        <p:spPr>
          <a:xfrm>
            <a:off x="2064058" y="2163396"/>
            <a:ext cx="3500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+</a:t>
            </a:r>
            <a:r>
              <a:rPr lang="en-US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 MEDIUM-HOLD POMADE</a:t>
            </a:r>
            <a:endParaRPr lang="en-US" dirty="0">
              <a:latin typeface="D-DIN" panose="020B0504030202030204" pitchFamily="34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E0D54B-DC12-45CB-A54A-07D3737F77E6}"/>
              </a:ext>
            </a:extLst>
          </p:cNvPr>
          <p:cNvSpPr/>
          <p:nvPr/>
        </p:nvSpPr>
        <p:spPr>
          <a:xfrm>
            <a:off x="2064059" y="2995040"/>
            <a:ext cx="1756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+</a:t>
            </a:r>
            <a:r>
              <a:rPr lang="en-US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 SATIN FINISH </a:t>
            </a:r>
            <a:endParaRPr lang="en-US" dirty="0">
              <a:latin typeface="D-DIN" panose="020B0504030202030204" pitchFamily="34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480558-8CBD-4BFE-B2C6-B31E7F882EA4}"/>
              </a:ext>
            </a:extLst>
          </p:cNvPr>
          <p:cNvSpPr/>
          <p:nvPr/>
        </p:nvSpPr>
        <p:spPr>
          <a:xfrm>
            <a:off x="2243516" y="4629657"/>
            <a:ext cx="4727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HYDRATES AND RE-PLUMPS THE HAIR USING PHYTO-PEPTIDES</a:t>
            </a:r>
            <a:endParaRPr lang="en-US" dirty="0">
              <a:latin typeface="D-DIN" panose="020B0504030202030204" pitchFamily="34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DA0D2A-E0D8-407D-A875-77560C99964E}"/>
              </a:ext>
            </a:extLst>
          </p:cNvPr>
          <p:cNvSpPr/>
          <p:nvPr/>
        </p:nvSpPr>
        <p:spPr>
          <a:xfrm>
            <a:off x="2064058" y="3821117"/>
            <a:ext cx="2570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+</a:t>
            </a:r>
            <a:r>
              <a:rPr lang="en-US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 WATER-BASED </a:t>
            </a:r>
            <a:endParaRPr lang="en-US" dirty="0">
              <a:latin typeface="D-DIN" panose="020B0504030202030204" pitchFamily="34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8E3F7-A41F-4B21-861D-11670A5787E1}"/>
              </a:ext>
            </a:extLst>
          </p:cNvPr>
          <p:cNvSpPr/>
          <p:nvPr/>
        </p:nvSpPr>
        <p:spPr>
          <a:xfrm>
            <a:off x="9143812" y="4261954"/>
            <a:ext cx="804672" cy="1463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071381-92EC-4147-8EEE-7379DB2D912B}"/>
              </a:ext>
            </a:extLst>
          </p:cNvPr>
          <p:cNvSpPr/>
          <p:nvPr/>
        </p:nvSpPr>
        <p:spPr>
          <a:xfrm>
            <a:off x="9143812" y="4579583"/>
            <a:ext cx="804672" cy="14630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FA851E-D5FD-48D9-BDED-E39A2068671C}"/>
              </a:ext>
            </a:extLst>
          </p:cNvPr>
          <p:cNvSpPr txBox="1"/>
          <p:nvPr/>
        </p:nvSpPr>
        <p:spPr>
          <a:xfrm>
            <a:off x="8131150" y="4212624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3.0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BCB174-BDD6-4099-90C0-BB237C6A07EC}"/>
              </a:ext>
            </a:extLst>
          </p:cNvPr>
          <p:cNvSpPr/>
          <p:nvPr/>
        </p:nvSpPr>
        <p:spPr>
          <a:xfrm>
            <a:off x="8131150" y="4527028"/>
            <a:ext cx="8931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3.0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21F110-B6AD-4E4C-AD42-38DDB0BFEBA4}"/>
              </a:ext>
            </a:extLst>
          </p:cNvPr>
          <p:cNvSpPr/>
          <p:nvPr/>
        </p:nvSpPr>
        <p:spPr>
          <a:xfrm>
            <a:off x="9143811" y="4579583"/>
            <a:ext cx="457200" cy="14630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962DE9-F972-493C-A9FD-FDAFCA00B472}"/>
              </a:ext>
            </a:extLst>
          </p:cNvPr>
          <p:cNvSpPr/>
          <p:nvPr/>
        </p:nvSpPr>
        <p:spPr>
          <a:xfrm>
            <a:off x="9143811" y="4268227"/>
            <a:ext cx="457200" cy="146304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6CA66FF-1534-3C47-A42F-298FCBC6DA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FD52BE-45F3-B046-8A5A-620303BD5D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1" name="Picture 20" descr="A close up of a device&#10;&#10;Description automatically generated">
            <a:extLst>
              <a:ext uri="{FF2B5EF4-FFF2-40B4-BE49-F238E27FC236}">
                <a16:creationId xmlns:a16="http://schemas.microsoft.com/office/drawing/2014/main" id="{7DD742B4-FC95-A544-BF1F-51D78BDA2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868" b="94031" l="33241" r="68132">
                        <a14:foregroundMark x1="40313" y1="83782" x2="41063" y2="83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79" t="53348" r="27506" b="1449"/>
          <a:stretch/>
        </p:blipFill>
        <p:spPr>
          <a:xfrm>
            <a:off x="7581612" y="904821"/>
            <a:ext cx="3279523" cy="3200400"/>
          </a:xfrm>
          <a:prstGeom prst="rect">
            <a:avLst/>
          </a:prstGeom>
          <a:effectLst>
            <a:glow>
              <a:schemeClr val="accent3">
                <a:satMod val="175000"/>
              </a:schemeClr>
            </a:glow>
            <a:softEdge rad="0"/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14EEC09-3CC4-4BC4-A532-E1A012D81899}"/>
              </a:ext>
            </a:extLst>
          </p:cNvPr>
          <p:cNvSpPr/>
          <p:nvPr/>
        </p:nvSpPr>
        <p:spPr>
          <a:xfrm>
            <a:off x="2056701" y="4615067"/>
            <a:ext cx="30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+</a:t>
            </a:r>
            <a:endParaRPr lang="en-US" b="1" dirty="0">
              <a:latin typeface="D-DIN" panose="020B0504030202030204" pitchFamily="34" charset="77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BCCFDDC3-CB11-45B7-A724-07041566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6627" y="4984400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AA3529EA-C360-4E9C-8C40-078D57EC6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94228" y="4984399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309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8F0C1C-B07A-430B-A56F-7061F275C7B4}"/>
              </a:ext>
            </a:extLst>
          </p:cNvPr>
          <p:cNvSpPr txBox="1"/>
          <p:nvPr/>
        </p:nvSpPr>
        <p:spPr>
          <a:xfrm>
            <a:off x="1753153" y="1129789"/>
            <a:ext cx="408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BUNGEE FIBER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C28AF0-3C18-4115-9F4C-33380F9B9FFB}"/>
              </a:ext>
            </a:extLst>
          </p:cNvPr>
          <p:cNvSpPr/>
          <p:nvPr/>
        </p:nvSpPr>
        <p:spPr>
          <a:xfrm>
            <a:off x="1988042" y="2067834"/>
            <a:ext cx="44655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+</a:t>
            </a:r>
            <a:r>
              <a:rPr lang="en-US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 STRONG-HOLD FIBROUS PASTE </a:t>
            </a:r>
            <a:endParaRPr lang="en-US" dirty="0">
              <a:latin typeface="D-DIN" panose="020B0504030202030204" pitchFamily="34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DFAF4-6938-4767-A7A2-C588ACA8522F}"/>
              </a:ext>
            </a:extLst>
          </p:cNvPr>
          <p:cNvSpPr txBox="1"/>
          <p:nvPr/>
        </p:nvSpPr>
        <p:spPr>
          <a:xfrm>
            <a:off x="1988041" y="2901508"/>
            <a:ext cx="460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D-DIN" panose="020B0504030202030204" pitchFamily="34" charset="77"/>
              </a:rPr>
              <a:t>+ </a:t>
            </a:r>
            <a:r>
              <a:rPr lang="en-US" dirty="0">
                <a:latin typeface="D-DIN" panose="020B0504030202030204" pitchFamily="34" charset="77"/>
              </a:rPr>
              <a:t>GREAT FOR WAVY OR CURLY HAIR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AFCC9F-B27D-4754-9004-AFE9A6AA2EDC}"/>
              </a:ext>
            </a:extLst>
          </p:cNvPr>
          <p:cNvSpPr txBox="1"/>
          <p:nvPr/>
        </p:nvSpPr>
        <p:spPr>
          <a:xfrm>
            <a:off x="1978942" y="3728481"/>
            <a:ext cx="4860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D-DIN" panose="020B0504030202030204" pitchFamily="34" charset="77"/>
              </a:rPr>
              <a:t>+</a:t>
            </a:r>
            <a:r>
              <a:rPr lang="en-US" dirty="0">
                <a:latin typeface="D-DIN" panose="020B0504030202030204" pitchFamily="34" charset="77"/>
              </a:rPr>
              <a:t> GIVES AMPULE SHAPE AND VOLUME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BDC2AB-0B60-40EC-825C-B312AC0BB079}"/>
              </a:ext>
            </a:extLst>
          </p:cNvPr>
          <p:cNvSpPr txBox="1"/>
          <p:nvPr/>
        </p:nvSpPr>
        <p:spPr>
          <a:xfrm>
            <a:off x="2120602" y="4459649"/>
            <a:ext cx="5619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D-DIN" panose="020B0504030202030204" pitchFamily="34" charset="77"/>
              </a:rPr>
              <a:t>ADDS NATURAL MOISTURE FROM BIODYNAMIS LAUREL, ORGANIC BLACK CUMIN AND ETHICAL BACURI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64A505-34D4-45E7-BCD2-7CF0F53A9709}"/>
              </a:ext>
            </a:extLst>
          </p:cNvPr>
          <p:cNvSpPr/>
          <p:nvPr/>
        </p:nvSpPr>
        <p:spPr>
          <a:xfrm>
            <a:off x="9262366" y="4141158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BA10D-3960-4635-8091-C93A751AA64B}"/>
              </a:ext>
            </a:extLst>
          </p:cNvPr>
          <p:cNvSpPr/>
          <p:nvPr/>
        </p:nvSpPr>
        <p:spPr>
          <a:xfrm>
            <a:off x="9262366" y="4458787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EBC60F-211C-4163-866B-9809DBF791CA}"/>
              </a:ext>
            </a:extLst>
          </p:cNvPr>
          <p:cNvSpPr txBox="1"/>
          <p:nvPr/>
        </p:nvSpPr>
        <p:spPr>
          <a:xfrm>
            <a:off x="8249704" y="4091828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5.0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F066E5-DC84-42A6-8BB9-A282C50CC39B}"/>
              </a:ext>
            </a:extLst>
          </p:cNvPr>
          <p:cNvSpPr/>
          <p:nvPr/>
        </p:nvSpPr>
        <p:spPr>
          <a:xfrm>
            <a:off x="8249704" y="4406232"/>
            <a:ext cx="8931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2.0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CB8F2E-747B-41B4-94A4-AAB84FA55B38}"/>
              </a:ext>
            </a:extLst>
          </p:cNvPr>
          <p:cNvSpPr/>
          <p:nvPr/>
        </p:nvSpPr>
        <p:spPr>
          <a:xfrm>
            <a:off x="9262367" y="4458787"/>
            <a:ext cx="274320" cy="1463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003E420-A777-4981-928B-F8609A72A945}"/>
              </a:ext>
            </a:extLst>
          </p:cNvPr>
          <p:cNvSpPr/>
          <p:nvPr/>
        </p:nvSpPr>
        <p:spPr>
          <a:xfrm>
            <a:off x="9262366" y="4141159"/>
            <a:ext cx="640080" cy="1463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38A628-82BF-4CDD-88F2-3B9C5D85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A2B5AA-D0E4-4EDB-935F-AF7BD76529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24" name="Picture 23" descr="A picture containing toiletry&#10;&#10;Description automatically generated">
            <a:extLst>
              <a:ext uri="{FF2B5EF4-FFF2-40B4-BE49-F238E27FC236}">
                <a16:creationId xmlns:a16="http://schemas.microsoft.com/office/drawing/2014/main" id="{F98F33FE-41B1-7A4A-908C-E1F30E640C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78" b="93435" l="31266" r="69015">
                        <a14:foregroundMark x1="39313" y1="83846" x2="41750" y2="84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47" t="51409" r="26266" b="1895"/>
          <a:stretch/>
        </p:blipFill>
        <p:spPr>
          <a:xfrm>
            <a:off x="7393535" y="674908"/>
            <a:ext cx="3541345" cy="3416920"/>
          </a:xfrm>
          <a:prstGeom prst="rect">
            <a:avLst/>
          </a:prstGeom>
          <a:effectLst>
            <a:glow>
              <a:schemeClr val="accent3">
                <a:satMod val="175000"/>
              </a:schemeClr>
            </a:glow>
            <a:softEdge rad="0"/>
          </a:effec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E6602BBE-0178-4CBD-B3F7-8A51A044B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7255" y="4809104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4C4835A6-FD23-4683-B7C5-7B8FD6B7C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24856" y="4809103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2D41740-6C42-4BF8-B5AB-563FA9802B97}"/>
              </a:ext>
            </a:extLst>
          </p:cNvPr>
          <p:cNvSpPr/>
          <p:nvPr/>
        </p:nvSpPr>
        <p:spPr>
          <a:xfrm>
            <a:off x="1970443" y="4439771"/>
            <a:ext cx="30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+</a:t>
            </a:r>
            <a:endParaRPr lang="en-US" b="1" dirty="0">
              <a:latin typeface="D-DIN" panose="020B0504030202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785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5BDB02-AB98-413E-98A9-A28A9600389E}"/>
              </a:ext>
            </a:extLst>
          </p:cNvPr>
          <p:cNvSpPr txBox="1"/>
          <p:nvPr/>
        </p:nvSpPr>
        <p:spPr>
          <a:xfrm>
            <a:off x="1721989" y="1021484"/>
            <a:ext cx="3115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RAW MUD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30C7DC-5D81-4539-A125-4C3DA37430B7}"/>
              </a:ext>
            </a:extLst>
          </p:cNvPr>
          <p:cNvSpPr/>
          <p:nvPr/>
        </p:nvSpPr>
        <p:spPr>
          <a:xfrm>
            <a:off x="2164053" y="1912126"/>
            <a:ext cx="2412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+</a:t>
            </a:r>
            <a:r>
              <a:rPr lang="en-US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 STRONG-HOLD WAX</a:t>
            </a:r>
            <a:endParaRPr lang="en-US" dirty="0">
              <a:latin typeface="D-DIN" panose="020B0504030202030204" pitchFamily="34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9D0E37-877B-4CF0-AFB9-04C4A0250E64}"/>
              </a:ext>
            </a:extLst>
          </p:cNvPr>
          <p:cNvSpPr/>
          <p:nvPr/>
        </p:nvSpPr>
        <p:spPr>
          <a:xfrm>
            <a:off x="2164053" y="2695047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+</a:t>
            </a:r>
            <a:r>
              <a:rPr lang="en-US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 MATTE FINISH</a:t>
            </a:r>
            <a:endParaRPr lang="en-US" dirty="0">
              <a:latin typeface="D-DIN" panose="020B0504030202030204" pitchFamily="34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63E7C-5E7E-473A-A645-98156C3B1F56}"/>
              </a:ext>
            </a:extLst>
          </p:cNvPr>
          <p:cNvSpPr/>
          <p:nvPr/>
        </p:nvSpPr>
        <p:spPr>
          <a:xfrm>
            <a:off x="2364351" y="3391989"/>
            <a:ext cx="4180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GREAT FOR CREATING SCULPTED LOOKS ON MEDIUM AND THICK HAIR</a:t>
            </a:r>
            <a:endParaRPr lang="en-US" dirty="0">
              <a:latin typeface="D-DIN" panose="020B0504030202030204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F57CCA-AD7F-4326-8B58-0040CAA46D4A}"/>
              </a:ext>
            </a:extLst>
          </p:cNvPr>
          <p:cNvSpPr/>
          <p:nvPr/>
        </p:nvSpPr>
        <p:spPr>
          <a:xfrm>
            <a:off x="2364351" y="4535691"/>
            <a:ext cx="4713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CONDITIONS THE HAIR WHILE PROTECTING IT FROM EXTERNAL AGGRESSORS</a:t>
            </a:r>
            <a:endParaRPr lang="en-US" dirty="0">
              <a:latin typeface="D-DIN" panose="020B0504030202030204" pitchFamily="34" charset="77"/>
            </a:endParaRPr>
          </a:p>
        </p:txBody>
      </p:sp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B60C081C-D69F-48C0-B7D8-0D0C3DC45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51" b="91474" l="31938" r="69688">
                        <a14:foregroundMark x1="39500" y1="83397" x2="40438" y2="84359"/>
                        <a14:foregroundMark x1="39375" y1="83205" x2="39000" y2="83974"/>
                        <a14:foregroundMark x1="39500" y1="82628" x2="39500" y2="84167"/>
                        <a14:foregroundMark x1="39000" y1="83205" x2="39500" y2="83974"/>
                        <a14:foregroundMark x1="39375" y1="83590" x2="39688" y2="84936"/>
                        <a14:foregroundMark x1="37688" y1="90513" x2="51563" y2="91923"/>
                        <a14:foregroundMark x1="51563" y1="91923" x2="44375" y2="91667"/>
                        <a14:foregroundMark x1="44375" y1="91667" x2="51375" y2="92051"/>
                        <a14:foregroundMark x1="51375" y1="92051" x2="58250" y2="91667"/>
                        <a14:foregroundMark x1="58250" y1="91667" x2="49313" y2="91603"/>
                        <a14:foregroundMark x1="49313" y1="91603" x2="57563" y2="90897"/>
                        <a14:foregroundMark x1="57563" y1="90897" x2="43750" y2="92436"/>
                        <a14:foregroundMark x1="43750" y1="92436" x2="37125" y2="91474"/>
                        <a14:foregroundMark x1="37125" y1="91474" x2="37125" y2="91282"/>
                        <a14:foregroundMark x1="38813" y1="83205" x2="40813" y2="8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66" t="50000" r="25573" b="3994"/>
          <a:stretch/>
        </p:blipFill>
        <p:spPr>
          <a:xfrm>
            <a:off x="7321894" y="545398"/>
            <a:ext cx="3596884" cy="3420987"/>
          </a:xfrm>
          <a:prstGeom prst="rect">
            <a:avLst/>
          </a:prstGeom>
          <a:effectLst>
            <a:glow>
              <a:schemeClr val="accent3"/>
            </a:glow>
            <a:softEdge rad="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266151C-E53F-49CC-BBF5-1DCADB2E05C4}"/>
              </a:ext>
            </a:extLst>
          </p:cNvPr>
          <p:cNvSpPr/>
          <p:nvPr/>
        </p:nvSpPr>
        <p:spPr>
          <a:xfrm>
            <a:off x="9108936" y="4665191"/>
            <a:ext cx="804672" cy="14630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3AA59F-1ED8-4325-AE5E-F6B880E74787}"/>
              </a:ext>
            </a:extLst>
          </p:cNvPr>
          <p:cNvSpPr txBox="1"/>
          <p:nvPr/>
        </p:nvSpPr>
        <p:spPr>
          <a:xfrm>
            <a:off x="8096274" y="4298232"/>
            <a:ext cx="1133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HOLD     6.0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E438BF-B114-449D-BB6D-D060B6C33AEB}"/>
              </a:ext>
            </a:extLst>
          </p:cNvPr>
          <p:cNvSpPr/>
          <p:nvPr/>
        </p:nvSpPr>
        <p:spPr>
          <a:xfrm>
            <a:off x="8096274" y="4612636"/>
            <a:ext cx="8931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SHINE    0.0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37A599-032E-4049-9006-A29B05644B47}"/>
              </a:ext>
            </a:extLst>
          </p:cNvPr>
          <p:cNvSpPr/>
          <p:nvPr/>
        </p:nvSpPr>
        <p:spPr>
          <a:xfrm>
            <a:off x="9108935" y="4353835"/>
            <a:ext cx="804672" cy="14630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3DD011-E8D9-4F97-BE1D-BC916B6445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0AD48B-51A5-4E88-BA9D-801CB93B2F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8F65825-D5F4-4EB2-8B53-765667AD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63012" y="5042345"/>
            <a:ext cx="297221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63888F99-C482-46C2-95C7-56458092D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0613" y="5042344"/>
            <a:ext cx="297880" cy="2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77BE275-EA51-4981-AE53-208862665972}"/>
              </a:ext>
            </a:extLst>
          </p:cNvPr>
          <p:cNvSpPr/>
          <p:nvPr/>
        </p:nvSpPr>
        <p:spPr>
          <a:xfrm>
            <a:off x="2164053" y="3377084"/>
            <a:ext cx="30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+</a:t>
            </a:r>
            <a:endParaRPr lang="en-US" b="1" dirty="0">
              <a:latin typeface="D-DIN" panose="020B0504030202030204" pitchFamily="34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8D600E-6ADC-4F61-A6AC-96ED91189604}"/>
              </a:ext>
            </a:extLst>
          </p:cNvPr>
          <p:cNvSpPr/>
          <p:nvPr/>
        </p:nvSpPr>
        <p:spPr>
          <a:xfrm>
            <a:off x="2164053" y="4506235"/>
            <a:ext cx="30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>
                <a:latin typeface="D-DIN" panose="020B0504030202030204" pitchFamily="34" charset="77"/>
                <a:ea typeface="Helvetica Light" charset="0"/>
                <a:cs typeface="Helvetica Light" charset="0"/>
              </a:rPr>
              <a:t>+</a:t>
            </a:r>
            <a:endParaRPr lang="en-US" b="1" dirty="0">
              <a:latin typeface="D-DIN" panose="020B0504030202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15306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1A8A9E-1614-4B0C-BC51-BB13689BEF7E}"/>
              </a:ext>
            </a:extLst>
          </p:cNvPr>
          <p:cNvSpPr txBox="1"/>
          <p:nvPr/>
        </p:nvSpPr>
        <p:spPr>
          <a:xfrm>
            <a:off x="3835096" y="6116227"/>
            <a:ext cx="452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OWAY ORTOFFICINA</a:t>
            </a:r>
          </a:p>
          <a:p>
            <a:pPr algn="ctr"/>
            <a:r>
              <a:rPr lang="en-US" sz="1600" spc="300" dirty="0">
                <a:latin typeface="D-DIN" panose="020B0504030202030204" pitchFamily="34" charset="77"/>
                <a:ea typeface="Helvetica Neue Thin" charset="0"/>
                <a:cs typeface="Helvetica Neue Thin" charset="0"/>
              </a:rPr>
              <a:t>BOLOGNA, ITALY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2D0D1A0-9E34-4928-8A2C-2705B7228AB3}"/>
              </a:ext>
            </a:extLst>
          </p:cNvPr>
          <p:cNvSpPr txBox="1">
            <a:spLocks/>
          </p:cNvSpPr>
          <p:nvPr/>
        </p:nvSpPr>
        <p:spPr>
          <a:xfrm>
            <a:off x="3123893" y="449385"/>
            <a:ext cx="5944207" cy="63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spc="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FARM TO CHAIR</a:t>
            </a:r>
            <a:endParaRPr lang="en-US" sz="3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5F13C-41AB-4406-AA9A-77ED6E9A79D0}"/>
              </a:ext>
            </a:extLst>
          </p:cNvPr>
          <p:cNvSpPr txBox="1"/>
          <p:nvPr/>
        </p:nvSpPr>
        <p:spPr>
          <a:xfrm>
            <a:off x="0" y="1119695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Biodynamic farming produces the most </a:t>
            </a:r>
            <a:r>
              <a:rPr lang="en-US" sz="1400" b="1" spc="300" dirty="0">
                <a:latin typeface="D-DIN" panose="020B0504030202030204" pitchFamily="34" charset="77"/>
                <a:ea typeface="Helvetica Neue" charset="0"/>
                <a:cs typeface="Helvetica Neue" charset="0"/>
              </a:rPr>
              <a:t>ethical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 and </a:t>
            </a:r>
            <a:r>
              <a:rPr lang="en-US" sz="1400" b="1" spc="300" dirty="0">
                <a:latin typeface="D-DIN" panose="020B0504030202030204" pitchFamily="34" charset="77"/>
                <a:ea typeface="Helvetica Neue" charset="0"/>
                <a:cs typeface="Helvetica Neue" charset="0"/>
              </a:rPr>
              <a:t>effective</a:t>
            </a:r>
            <a:r>
              <a:rPr lang="en-US" sz="1400" spc="300" dirty="0">
                <a:latin typeface="D-DIN" panose="020B0504030202030204" pitchFamily="34" charset="77"/>
                <a:ea typeface="Helvetica Neue" charset="0"/>
                <a:cs typeface="Helvetica Neue" charset="0"/>
              </a:rPr>
              <a:t> </a:t>
            </a:r>
            <a:r>
              <a:rPr lang="en-US" sz="1400" spc="300" dirty="0">
                <a:latin typeface="D-DIN" panose="020B0504030202030204" pitchFamily="34" charset="77"/>
                <a:ea typeface="Helvetica Neue Light" charset="0"/>
                <a:cs typeface="Helvetica Neue Light" charset="0"/>
              </a:rPr>
              <a:t>botanicals for our professional formulas.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2310E0-1891-B745-83DF-1D3D8C34E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53DF0-28CD-564E-B909-2AE2C1BEF1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876D68-9577-4309-8704-32352A860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8"/>
          <a:stretch/>
        </p:blipFill>
        <p:spPr>
          <a:xfrm>
            <a:off x="1843265" y="1541550"/>
            <a:ext cx="4458209" cy="4477576"/>
          </a:xfrm>
          <a:prstGeom prst="rect">
            <a:avLst/>
          </a:prstGeom>
        </p:spPr>
      </p:pic>
      <p:pic>
        <p:nvPicPr>
          <p:cNvPr id="15" name="Picture 14" descr="A hand holding a bowl of food&#10;&#10;Description automatically generated">
            <a:extLst>
              <a:ext uri="{FF2B5EF4-FFF2-40B4-BE49-F238E27FC236}">
                <a16:creationId xmlns:a16="http://schemas.microsoft.com/office/drawing/2014/main" id="{4566F5C0-4836-4B47-B4BB-5D7F4B50F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74" y="1541550"/>
            <a:ext cx="3993294" cy="2244924"/>
          </a:xfrm>
          <a:prstGeom prst="rect">
            <a:avLst/>
          </a:prstGeom>
        </p:spPr>
      </p:pic>
      <p:pic>
        <p:nvPicPr>
          <p:cNvPr id="16" name="Picture 15" descr="A cow looking at the camera&#10;&#10;Description automatically generated">
            <a:extLst>
              <a:ext uri="{FF2B5EF4-FFF2-40B4-BE49-F238E27FC236}">
                <a16:creationId xmlns:a16="http://schemas.microsoft.com/office/drawing/2014/main" id="{A9F307B1-4EE5-45CD-A88D-40980196D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74" y="3773700"/>
            <a:ext cx="3993294" cy="22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20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1BB44C-9BB3-4D4C-9D7A-B5CB3E085C42}"/>
              </a:ext>
            </a:extLst>
          </p:cNvPr>
          <p:cNvSpPr txBox="1"/>
          <p:nvPr/>
        </p:nvSpPr>
        <p:spPr>
          <a:xfrm>
            <a:off x="2287623" y="828989"/>
            <a:ext cx="7616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40" dirty="0">
                <a:latin typeface="Helvetica Neue" charset="0"/>
                <a:ea typeface="Helvetica Neue" charset="0"/>
                <a:cs typeface="Helvetica Neue" charset="0"/>
              </a:rPr>
              <a:t>The Organic Way </a:t>
            </a:r>
          </a:p>
        </p:txBody>
      </p:sp>
      <p:pic>
        <p:nvPicPr>
          <p:cNvPr id="9" name="Picture 8" descr="A picture containing knot&#10;&#10;Description automatically generated">
            <a:extLst>
              <a:ext uri="{FF2B5EF4-FFF2-40B4-BE49-F238E27FC236}">
                <a16:creationId xmlns:a16="http://schemas.microsoft.com/office/drawing/2014/main" id="{855432B4-C81F-4786-86F2-66969CE3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225" y="1844652"/>
            <a:ext cx="2543388" cy="2588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5FBC69-C094-4950-8446-D24718837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94760" y="1837983"/>
            <a:ext cx="2543388" cy="2570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B26213-97B6-4421-82A9-5986CB5529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53852" y="1809704"/>
            <a:ext cx="2543388" cy="25888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3A039-92BA-42F5-86D4-CC95E9C349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027387" y="1860453"/>
            <a:ext cx="2543388" cy="25256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28B5FF-ECB4-4A72-93B3-6A415495FC79}"/>
              </a:ext>
            </a:extLst>
          </p:cNvPr>
          <p:cNvSpPr txBox="1"/>
          <p:nvPr/>
        </p:nvSpPr>
        <p:spPr>
          <a:xfrm>
            <a:off x="2015893" y="4198334"/>
            <a:ext cx="186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NeueLT Std Lt" panose="020B0403020202020204" pitchFamily="34" charset="0"/>
              </a:rPr>
              <a:t>BIODYNAMIC</a:t>
            </a:r>
          </a:p>
          <a:p>
            <a:pPr algn="ctr"/>
            <a:r>
              <a:rPr lang="en-US" sz="1600" b="1" dirty="0">
                <a:latin typeface="HelveticaNeueLT Std Lt" panose="020B0403020202020204" pitchFamily="34" charset="0"/>
              </a:rPr>
              <a:t>INGREDIENTS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2CC565-2C30-473B-8879-361382CAC5EF}"/>
              </a:ext>
            </a:extLst>
          </p:cNvPr>
          <p:cNvSpPr txBox="1"/>
          <p:nvPr/>
        </p:nvSpPr>
        <p:spPr>
          <a:xfrm>
            <a:off x="4164613" y="4182533"/>
            <a:ext cx="186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NeueLT Std Lt" panose="020B0403020202020204" pitchFamily="34" charset="0"/>
              </a:rPr>
              <a:t>GREEN</a:t>
            </a:r>
          </a:p>
          <a:p>
            <a:pPr algn="ctr"/>
            <a:r>
              <a:rPr lang="en-US" sz="1600" b="1" dirty="0">
                <a:latin typeface="HelveticaNeueLT Std Lt" panose="020B0403020202020204" pitchFamily="34" charset="0"/>
              </a:rPr>
              <a:t>CHEMISTRY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109679-9615-46C6-AC92-41A9DDDC6234}"/>
              </a:ext>
            </a:extLst>
          </p:cNvPr>
          <p:cNvSpPr txBox="1"/>
          <p:nvPr/>
        </p:nvSpPr>
        <p:spPr>
          <a:xfrm>
            <a:off x="6296638" y="4163386"/>
            <a:ext cx="186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NeueLT Std Lt" panose="020B0403020202020204" pitchFamily="34" charset="0"/>
              </a:rPr>
              <a:t>FAIR TRADE</a:t>
            </a:r>
          </a:p>
          <a:p>
            <a:pPr algn="ctr"/>
            <a:r>
              <a:rPr lang="en-US" sz="1600" b="1" dirty="0">
                <a:latin typeface="HelveticaNeueLT Std Lt" panose="020B0403020202020204" pitchFamily="34" charset="0"/>
              </a:rPr>
              <a:t>NETWORKS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2964F7-C233-4CF3-BBF9-A216630B1A2C}"/>
              </a:ext>
            </a:extLst>
          </p:cNvPr>
          <p:cNvSpPr txBox="1"/>
          <p:nvPr/>
        </p:nvSpPr>
        <p:spPr>
          <a:xfrm>
            <a:off x="8432304" y="4182532"/>
            <a:ext cx="186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NeueLT Std Lt" panose="020B0403020202020204" pitchFamily="34" charset="0"/>
              </a:rPr>
              <a:t>SUSTAINABLE</a:t>
            </a:r>
          </a:p>
          <a:p>
            <a:pPr algn="ctr"/>
            <a:r>
              <a:rPr lang="en-US" sz="1600" b="1" dirty="0">
                <a:latin typeface="HelveticaNeueLT Std Lt" panose="020B0403020202020204" pitchFamily="34" charset="0"/>
              </a:rPr>
              <a:t>DEVELOPMENT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7E970F-8F20-43D4-9C5C-19421A013D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E244F2-27B9-45AA-910A-0CF5804263D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1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F315F9-4604-449E-87AF-E1CDB44DAE28}"/>
              </a:ext>
            </a:extLst>
          </p:cNvPr>
          <p:cNvCxnSpPr/>
          <p:nvPr/>
        </p:nvCxnSpPr>
        <p:spPr>
          <a:xfrm>
            <a:off x="6351019" y="1371599"/>
            <a:ext cx="0" cy="3819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4663B5-8381-452C-9E66-2F45A8D3FA11}"/>
              </a:ext>
            </a:extLst>
          </p:cNvPr>
          <p:cNvSpPr txBox="1"/>
          <p:nvPr/>
        </p:nvSpPr>
        <p:spPr>
          <a:xfrm>
            <a:off x="2133769" y="1371599"/>
            <a:ext cx="392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Social 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F2F79-003B-4219-AC86-A70189CBF0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710895" y="2847467"/>
            <a:ext cx="1272647" cy="1283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5DF76-0735-48C1-9C32-3248A97249C4}"/>
              </a:ext>
            </a:extLst>
          </p:cNvPr>
          <p:cNvSpPr txBox="1"/>
          <p:nvPr/>
        </p:nvSpPr>
        <p:spPr>
          <a:xfrm>
            <a:off x="7323047" y="1237532"/>
            <a:ext cx="4529793" cy="4503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HASHTAGS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#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SimplyOrganicBeauty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#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OrganicWay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#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Oway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#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OwayOrganics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#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HolisticHairTribe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U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INSTAGRAM</a:t>
            </a:r>
          </a:p>
          <a:p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SimplyOrganicOfficial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OwayOrganics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@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HolisticHairTribe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B14DFB-75B5-024B-BCCE-7D6F3EBA5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352" y="2664105"/>
            <a:ext cx="1111799" cy="152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7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D0C8618-0378-4BA3-AF1C-F7BFEF7441C5}"/>
              </a:ext>
            </a:extLst>
          </p:cNvPr>
          <p:cNvSpPr txBox="1">
            <a:spLocks/>
          </p:cNvSpPr>
          <p:nvPr/>
        </p:nvSpPr>
        <p:spPr>
          <a:xfrm>
            <a:off x="2209799" y="362234"/>
            <a:ext cx="7772400" cy="63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spc="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BIODYNAMIC INGREDIENTS</a:t>
            </a:r>
            <a:endParaRPr lang="en-US" sz="3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E0B09D-1C82-4A00-B309-F61BE4ED5FF7}"/>
              </a:ext>
            </a:extLst>
          </p:cNvPr>
          <p:cNvSpPr txBox="1"/>
          <p:nvPr/>
        </p:nvSpPr>
        <p:spPr>
          <a:xfrm>
            <a:off x="3645882" y="1082667"/>
            <a:ext cx="4900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STEP ABOVE ORGANIC</a:t>
            </a:r>
          </a:p>
          <a:p>
            <a:endParaRPr lang="en-US" sz="24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889428-DF0B-4CB0-A21E-6F86BDDAD3F9}"/>
              </a:ext>
            </a:extLst>
          </p:cNvPr>
          <p:cNvSpPr txBox="1"/>
          <p:nvPr/>
        </p:nvSpPr>
        <p:spPr>
          <a:xfrm>
            <a:off x="8286412" y="1790553"/>
            <a:ext cx="28381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latin typeface="D-DIN" panose="020B0504030202030204" pitchFamily="34" charset="77"/>
                <a:ea typeface="Helvetica Neue" charset="0"/>
                <a:cs typeface="Helvetica Neue" charset="0"/>
              </a:rPr>
              <a:t>HOLISTIC	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-DIN" panose="020B0504030202030204" pitchFamily="34" charset="77"/>
                <a:ea typeface="Helvetica Neue" charset="0"/>
                <a:cs typeface="Helvetica Neue" charset="0"/>
              </a:rPr>
              <a:t>HARMONY	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-DIN" panose="020B0504030202030204" pitchFamily="34" charset="77"/>
                <a:ea typeface="Helvetica Neue" charset="0"/>
                <a:cs typeface="Helvetica Neue" charset="0"/>
              </a:rPr>
              <a:t>ETHICAL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-DIN" panose="020B0504030202030204" pitchFamily="34" charset="77"/>
                <a:ea typeface="Helvetica Neue" charset="0"/>
                <a:cs typeface="Helvetica Neue" charset="0"/>
              </a:rPr>
              <a:t>EFFECTIVE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-DIN" panose="020B0504030202030204" pitchFamily="34" charset="77"/>
                <a:ea typeface="Helvetica Neue" charset="0"/>
                <a:cs typeface="Helvetica Neue" charset="0"/>
              </a:rPr>
              <a:t>ECOLOGICAL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-DIN" panose="020B0504030202030204" pitchFamily="34" charset="77"/>
                <a:ea typeface="Helvetica Neue" charset="0"/>
                <a:cs typeface="Helvetica Neue" charset="0"/>
              </a:rPr>
              <a:t>ZERO CHEMICALS</a:t>
            </a:r>
          </a:p>
          <a:p>
            <a:pPr algn="ctr"/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C0E9C-1FF0-41F3-BF6B-5D935A547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3425" y="1877622"/>
            <a:ext cx="5564831" cy="3702526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  <a:softEdge rad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AB0251-988D-0E4D-86DC-FEE6DB843BF0}"/>
              </a:ext>
            </a:extLst>
          </p:cNvPr>
          <p:cNvSpPr/>
          <p:nvPr/>
        </p:nvSpPr>
        <p:spPr>
          <a:xfrm>
            <a:off x="7975727" y="2183038"/>
            <a:ext cx="97973" cy="952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C065CC-C85C-C645-87E9-D8AA35DEDE14}"/>
              </a:ext>
            </a:extLst>
          </p:cNvPr>
          <p:cNvSpPr/>
          <p:nvPr/>
        </p:nvSpPr>
        <p:spPr>
          <a:xfrm>
            <a:off x="7975726" y="2783494"/>
            <a:ext cx="97973" cy="952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79F467-ADCE-A14A-85B7-8C4CD50A1D98}"/>
              </a:ext>
            </a:extLst>
          </p:cNvPr>
          <p:cNvSpPr/>
          <p:nvPr/>
        </p:nvSpPr>
        <p:spPr>
          <a:xfrm>
            <a:off x="7975725" y="3383950"/>
            <a:ext cx="97973" cy="952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20D695-E830-494C-8A16-C3CC0B2E05B7}"/>
              </a:ext>
            </a:extLst>
          </p:cNvPr>
          <p:cNvSpPr/>
          <p:nvPr/>
        </p:nvSpPr>
        <p:spPr>
          <a:xfrm>
            <a:off x="7975724" y="3984406"/>
            <a:ext cx="97973" cy="952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0BFDBC-9CB6-0A48-B2DF-8E37899C4EB9}"/>
              </a:ext>
            </a:extLst>
          </p:cNvPr>
          <p:cNvSpPr/>
          <p:nvPr/>
        </p:nvSpPr>
        <p:spPr>
          <a:xfrm>
            <a:off x="7972238" y="4601306"/>
            <a:ext cx="97973" cy="952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854B75-36EA-1E43-91EF-4F3589152F68}"/>
              </a:ext>
            </a:extLst>
          </p:cNvPr>
          <p:cNvSpPr/>
          <p:nvPr/>
        </p:nvSpPr>
        <p:spPr>
          <a:xfrm>
            <a:off x="7970919" y="5218206"/>
            <a:ext cx="97973" cy="952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21D864-DB48-6242-94CD-0F55B9A1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3F71C3-6CB3-0F49-97A0-864E062D82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50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516AE1-CB77-4FCE-B943-0F505C37A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24388"/>
            <a:ext cx="5474346" cy="7782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058977-11D2-44EB-86C7-519BE8BA52E0}"/>
              </a:ext>
            </a:extLst>
          </p:cNvPr>
          <p:cNvSpPr txBox="1"/>
          <p:nvPr/>
        </p:nvSpPr>
        <p:spPr>
          <a:xfrm>
            <a:off x="5474346" y="2522500"/>
            <a:ext cx="6717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PERFECTION OF NATURE AND 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3C43E7-796C-40C4-8185-9377E8878B48}"/>
              </a:ext>
            </a:extLst>
          </p:cNvPr>
          <p:cNvSpPr txBox="1"/>
          <p:nvPr/>
        </p:nvSpPr>
        <p:spPr>
          <a:xfrm>
            <a:off x="6190426" y="3429000"/>
            <a:ext cx="5285491" cy="1692771"/>
          </a:xfrm>
          <a:prstGeom prst="rect">
            <a:avLst/>
          </a:prstGeom>
          <a:noFill/>
          <a:ln w="190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endParaRPr lang="en-US" sz="1200" spc="300" dirty="0">
              <a:latin typeface="Helvetica Neue Thin" charset="0"/>
              <a:ea typeface="Helvetica Neue Thin" charset="0"/>
              <a:cs typeface="Helvetica Neue Thin" charset="0"/>
            </a:endParaRPr>
          </a:p>
          <a:p>
            <a:pPr algn="ctr"/>
            <a:r>
              <a:rPr lang="en-US" sz="2000" spc="300" dirty="0" err="1">
                <a:latin typeface="D-DIN" panose="020B0504030202030204" pitchFamily="34" charset="77"/>
                <a:ea typeface="Helvetica Neue Thin" charset="0"/>
                <a:cs typeface="Helvetica Neue Thin" charset="0"/>
              </a:rPr>
              <a:t>Oway</a:t>
            </a:r>
            <a:r>
              <a:rPr lang="en-US" sz="2000" spc="300" dirty="0">
                <a:latin typeface="D-DIN" panose="020B0504030202030204" pitchFamily="34" charset="77"/>
                <a:ea typeface="Helvetica Neue Thin" charset="0"/>
                <a:cs typeface="Helvetica Neue Thin" charset="0"/>
              </a:rPr>
              <a:t> formulates using the highest concentration of biodynamic, organic, and naturally derived ingredients.</a:t>
            </a:r>
          </a:p>
          <a:p>
            <a:pPr algn="ctr"/>
            <a:endParaRPr lang="en-US" sz="1200" spc="3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8F1D55-B0E7-4298-8E06-85BB9F2DAB24}"/>
              </a:ext>
            </a:extLst>
          </p:cNvPr>
          <p:cNvSpPr txBox="1">
            <a:spLocks/>
          </p:cNvSpPr>
          <p:nvPr/>
        </p:nvSpPr>
        <p:spPr>
          <a:xfrm>
            <a:off x="5474346" y="1583510"/>
            <a:ext cx="6717651" cy="63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spc="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GREEN CHEMISTRY</a:t>
            </a:r>
            <a:endParaRPr lang="en-US" sz="3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C7CB5D-A241-B545-9F70-25F355700F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F9B298-955D-864C-A866-B3732B9B2C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3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AB6A289-1937-504A-B8C6-9FB40ACB4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40"/>
            <a:ext cx="12245445" cy="6860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38D3FE-5160-41A4-8E1E-85B99DF4E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r="31417"/>
          <a:stretch/>
        </p:blipFill>
        <p:spPr>
          <a:xfrm>
            <a:off x="0" y="0"/>
            <a:ext cx="5374434" cy="6858000"/>
          </a:xfrm>
          <a:prstGeom prst="rect">
            <a:avLst/>
          </a:prstGeom>
          <a:ln w="101600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A8AE4B-ECA5-4E0C-8207-53D3A1741A2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7" y="5470074"/>
            <a:ext cx="811214" cy="1114425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9E4C6-211A-4922-B0FB-1214A8D6CDE9}"/>
              </a:ext>
            </a:extLst>
          </p:cNvPr>
          <p:cNvSpPr txBox="1"/>
          <p:nvPr/>
        </p:nvSpPr>
        <p:spPr>
          <a:xfrm>
            <a:off x="5631401" y="2264922"/>
            <a:ext cx="6110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>
                <a:latin typeface="D-DIN" panose="020B0504030202030204" pitchFamily="34" charset="77"/>
                <a:ea typeface="Helvetica Neue Thin" charset="0"/>
                <a:cs typeface="Helvetica Neue Thin" charset="0"/>
              </a:rPr>
              <a:t>Plants sourced from ethically managed crops with more than 800 partnerships around the world.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B4F1E0-A295-40A3-A50B-7E35EB7800EF}"/>
              </a:ext>
            </a:extLst>
          </p:cNvPr>
          <p:cNvSpPr txBox="1"/>
          <p:nvPr/>
        </p:nvSpPr>
        <p:spPr>
          <a:xfrm>
            <a:off x="6895776" y="3929828"/>
            <a:ext cx="5764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pc="300" dirty="0">
                <a:latin typeface="D-DIN" panose="020B0504030202030204" pitchFamily="34" charset="77"/>
                <a:ea typeface="Helvetica Neue Thin" charset="0"/>
                <a:cs typeface="Helvetica Neue Thin" charset="0"/>
              </a:rPr>
              <a:t>Fair Wages</a:t>
            </a:r>
          </a:p>
          <a:p>
            <a:pPr>
              <a:lnSpc>
                <a:spcPct val="150000"/>
              </a:lnSpc>
            </a:pPr>
            <a:r>
              <a:rPr lang="en-US" spc="300" dirty="0">
                <a:latin typeface="D-DIN" panose="020B0504030202030204" pitchFamily="34" charset="77"/>
                <a:ea typeface="Helvetica Neue Thin" charset="0"/>
                <a:cs typeface="Helvetica Neue Thin" charset="0"/>
              </a:rPr>
              <a:t>Safe Working Conditions</a:t>
            </a:r>
            <a:endParaRPr lang="en-US" dirty="0">
              <a:latin typeface="D-DIN" panose="020B0504030202030204" pitchFamily="34" charset="77"/>
            </a:endParaRPr>
          </a:p>
          <a:p>
            <a:pPr>
              <a:lnSpc>
                <a:spcPct val="150000"/>
              </a:lnSpc>
            </a:pPr>
            <a:r>
              <a:rPr lang="en-US" spc="300" dirty="0">
                <a:latin typeface="D-DIN" panose="020B0504030202030204" pitchFamily="34" charset="77"/>
                <a:ea typeface="Helvetica Neue Thin" charset="0"/>
                <a:cs typeface="Helvetica Neue Thin" charset="0"/>
              </a:rPr>
              <a:t>Environmentally Responsible</a:t>
            </a:r>
            <a:endParaRPr lang="en-US" dirty="0">
              <a:latin typeface="D-DIN" panose="020B0504030202030204" pitchFamily="34" charset="77"/>
            </a:endParaRPr>
          </a:p>
          <a:p>
            <a:endParaRPr lang="en-US" sz="2400" spc="300" dirty="0">
              <a:latin typeface="Helvetica Neue Thin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8C5E65-0768-447B-9B05-6C3398A0A093}"/>
              </a:ext>
            </a:extLst>
          </p:cNvPr>
          <p:cNvSpPr txBox="1">
            <a:spLocks/>
          </p:cNvSpPr>
          <p:nvPr/>
        </p:nvSpPr>
        <p:spPr>
          <a:xfrm>
            <a:off x="4887685" y="1173846"/>
            <a:ext cx="7772400" cy="63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FAIR TRADE NETWORKS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29B56F-F560-4EA7-94D3-68B1B57B1B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BC54E457-1613-5946-9DCD-8FA4BCD920BA}"/>
              </a:ext>
            </a:extLst>
          </p:cNvPr>
          <p:cNvSpPr/>
          <p:nvPr/>
        </p:nvSpPr>
        <p:spPr>
          <a:xfrm>
            <a:off x="6492500" y="4096984"/>
            <a:ext cx="223204" cy="203795"/>
          </a:xfrm>
          <a:prstGeom prst="hear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0957B939-361E-AB49-8232-24D99FC6C1FB}"/>
              </a:ext>
            </a:extLst>
          </p:cNvPr>
          <p:cNvSpPr/>
          <p:nvPr/>
        </p:nvSpPr>
        <p:spPr>
          <a:xfrm>
            <a:off x="6492500" y="4536102"/>
            <a:ext cx="223204" cy="203795"/>
          </a:xfrm>
          <a:prstGeom prst="hear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9873D6A9-C97B-4942-8E45-2C070FC5113F}"/>
              </a:ext>
            </a:extLst>
          </p:cNvPr>
          <p:cNvSpPr/>
          <p:nvPr/>
        </p:nvSpPr>
        <p:spPr>
          <a:xfrm>
            <a:off x="6492500" y="4944224"/>
            <a:ext cx="223204" cy="203795"/>
          </a:xfrm>
          <a:prstGeom prst="hear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99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7F3E430-5AF4-4FB1-8BDB-10BFF1EA48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t="10" r="16345" b="-10"/>
          <a:stretch/>
        </p:blipFill>
        <p:spPr>
          <a:xfrm>
            <a:off x="1410240" y="708334"/>
            <a:ext cx="2911701" cy="54386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B5ADFC-B744-4F36-9378-FF70CB84F4BC}"/>
              </a:ext>
            </a:extLst>
          </p:cNvPr>
          <p:cNvSpPr txBox="1"/>
          <p:nvPr/>
        </p:nvSpPr>
        <p:spPr>
          <a:xfrm>
            <a:off x="4086566" y="2733198"/>
            <a:ext cx="7273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5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LESS PACKAGING = ECO-FRIENDLY.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79040-EB27-459A-9F26-D0D5838CA733}"/>
              </a:ext>
            </a:extLst>
          </p:cNvPr>
          <p:cNvSpPr txBox="1"/>
          <p:nvPr/>
        </p:nvSpPr>
        <p:spPr>
          <a:xfrm>
            <a:off x="5140971" y="3782727"/>
            <a:ext cx="5136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>
                <a:latin typeface="D-DIN" panose="020B0504030202030204" pitchFamily="34" charset="77"/>
                <a:ea typeface="Helvetica Neue Thin" charset="0"/>
                <a:cs typeface="Helvetica Neue Thin" charset="0"/>
              </a:rPr>
              <a:t>Amber glass ensures absolute ingredient integrity and preservation of our precious active botanicals.</a:t>
            </a:r>
            <a:r>
              <a:rPr lang="en-US" sz="2400" spc="300" dirty="0">
                <a:latin typeface="D-DIN" panose="020B0504030202030204" pitchFamily="34" charset="77"/>
                <a:ea typeface="Helvetica Neue Thin" charset="0"/>
                <a:cs typeface="Helvetica Neue Thin" charset="0"/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C064A8-F07F-40ED-BC52-5B2C913A3F68}"/>
              </a:ext>
            </a:extLst>
          </p:cNvPr>
          <p:cNvSpPr txBox="1">
            <a:spLocks/>
          </p:cNvSpPr>
          <p:nvPr/>
        </p:nvSpPr>
        <p:spPr>
          <a:xfrm>
            <a:off x="3837065" y="1981195"/>
            <a:ext cx="7772400" cy="6320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SUSTAINABLE LUXURY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57689F-599C-4AFA-B037-E4596BD054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D237A2-CF02-46AC-BEDF-E25F360A6A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6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AEAE9-31E2-4DEC-A0A4-E4BC3BAE9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40"/>
            <a:ext cx="12245445" cy="68606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BB648B-7FDC-F541-AC70-E162DD57A984}"/>
              </a:ext>
            </a:extLst>
          </p:cNvPr>
          <p:cNvSpPr txBox="1">
            <a:spLocks/>
          </p:cNvSpPr>
          <p:nvPr/>
        </p:nvSpPr>
        <p:spPr>
          <a:xfrm>
            <a:off x="0" y="2081349"/>
            <a:ext cx="12245444" cy="967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spc="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STYLING</a:t>
            </a:r>
            <a:endParaRPr lang="en-US" sz="34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48F949-7D28-6440-BB04-AFA38F977007}"/>
              </a:ext>
            </a:extLst>
          </p:cNvPr>
          <p:cNvSpPr txBox="1"/>
          <p:nvPr/>
        </p:nvSpPr>
        <p:spPr>
          <a:xfrm>
            <a:off x="-2" y="3116440"/>
            <a:ext cx="1224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NON-TOXIC, ECO STYLE</a:t>
            </a:r>
          </a:p>
          <a:p>
            <a:pPr algn="ctr"/>
            <a:endParaRPr lang="en-US" sz="1600" b="1" spc="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343675-4466-D74E-811D-7545D83731A3}"/>
              </a:ext>
            </a:extLst>
          </p:cNvPr>
          <p:cNvSpPr txBox="1"/>
          <p:nvPr/>
        </p:nvSpPr>
        <p:spPr>
          <a:xfrm>
            <a:off x="0" y="4067528"/>
            <a:ext cx="12245441" cy="1154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spc="300" dirty="0">
                <a:latin typeface="Helvetica Neue Light" charset="0"/>
                <a:ea typeface="Helvetica Neue Light" charset="0"/>
                <a:cs typeface="Helvetica Neue Light" charset="0"/>
              </a:rPr>
              <a:t>WITHOUT</a:t>
            </a:r>
          </a:p>
          <a:p>
            <a:pPr algn="ctr">
              <a:lnSpc>
                <a:spcPct val="150000"/>
              </a:lnSpc>
            </a:pPr>
            <a:r>
              <a:rPr lang="en-US" sz="1600" spc="300" dirty="0">
                <a:latin typeface="Helvetica Neue Light" charset="0"/>
                <a:ea typeface="Helvetica Neue Light" charset="0"/>
                <a:cs typeface="Helvetica Neue Light" charset="0"/>
              </a:rPr>
              <a:t>PARABENS // SYNTHETIC FRAGRANCE // PETROLEUM //</a:t>
            </a:r>
          </a:p>
          <a:p>
            <a:pPr algn="ctr">
              <a:lnSpc>
                <a:spcPct val="150000"/>
              </a:lnSpc>
            </a:pPr>
            <a:r>
              <a:rPr lang="en-US" sz="1600" spc="300" dirty="0">
                <a:latin typeface="Helvetica Neue Light" charset="0"/>
                <a:ea typeface="Helvetica Neue Light" charset="0"/>
                <a:cs typeface="Helvetica Neue Light" charset="0"/>
              </a:rPr>
              <a:t>PPG, PEGs/BG // SULFATES // ARTIFICIAL COLORANTS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DC6B1-FAC4-47F4-A9E4-3C81AC4BCA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9977" y="843889"/>
            <a:ext cx="1345486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63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C922F5-4A3A-4923-87C4-C5CB75AFD42B}"/>
              </a:ext>
            </a:extLst>
          </p:cNvPr>
          <p:cNvSpPr txBox="1"/>
          <p:nvPr/>
        </p:nvSpPr>
        <p:spPr>
          <a:xfrm>
            <a:off x="0" y="1412663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ACTIVE INGREDIENTS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E1616-A3A7-4EC6-AB54-964AA353A62A}"/>
              </a:ext>
            </a:extLst>
          </p:cNvPr>
          <p:cNvSpPr txBox="1"/>
          <p:nvPr/>
        </p:nvSpPr>
        <p:spPr>
          <a:xfrm>
            <a:off x="127705" y="4713712"/>
            <a:ext cx="4183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300" dirty="0">
                <a:latin typeface="Helvetica Neue"/>
              </a:rPr>
              <a:t>BIODYNAMIC WHITE HOREHOUND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BF7ED-15ED-4A9E-AE04-78BBB12BFE7D}"/>
              </a:ext>
            </a:extLst>
          </p:cNvPr>
          <p:cNvSpPr/>
          <p:nvPr/>
        </p:nvSpPr>
        <p:spPr>
          <a:xfrm>
            <a:off x="8433410" y="4724346"/>
            <a:ext cx="3158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pc="300" dirty="0">
                <a:latin typeface="Helvetica Neue"/>
              </a:rPr>
              <a:t>ORGANIC BLACK QUINOA</a:t>
            </a:r>
          </a:p>
        </p:txBody>
      </p:sp>
      <p:pic>
        <p:nvPicPr>
          <p:cNvPr id="1026" name="Picture 2" descr="Image result for white horehound">
            <a:extLst>
              <a:ext uri="{FF2B5EF4-FFF2-40B4-BE49-F238E27FC236}">
                <a16:creationId xmlns:a16="http://schemas.microsoft.com/office/drawing/2014/main" id="{D80CE0DB-2F41-4DB9-9F20-43C0BD26E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09" y="2123315"/>
            <a:ext cx="319782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EMON BALM">
            <a:extLst>
              <a:ext uri="{FF2B5EF4-FFF2-40B4-BE49-F238E27FC236}">
                <a16:creationId xmlns:a16="http://schemas.microsoft.com/office/drawing/2014/main" id="{4D6E6F91-7516-48C7-9600-660378CE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34" y="2123315"/>
            <a:ext cx="319782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F3A8747-2339-4D06-9851-E8D583E22A66}"/>
              </a:ext>
            </a:extLst>
          </p:cNvPr>
          <p:cNvSpPr/>
          <p:nvPr/>
        </p:nvSpPr>
        <p:spPr>
          <a:xfrm>
            <a:off x="4568426" y="4713712"/>
            <a:ext cx="33505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pc="300" dirty="0">
                <a:latin typeface="Helvetica Neue"/>
              </a:rPr>
              <a:t>BIODYNAMIC LEMON BALM</a:t>
            </a:r>
          </a:p>
        </p:txBody>
      </p:sp>
      <p:pic>
        <p:nvPicPr>
          <p:cNvPr id="1030" name="Picture 6" descr="Image result for BLACK QUINOA">
            <a:extLst>
              <a:ext uri="{FF2B5EF4-FFF2-40B4-BE49-F238E27FC236}">
                <a16:creationId xmlns:a16="http://schemas.microsoft.com/office/drawing/2014/main" id="{FDFC0C75-9EAE-44A2-9217-AB6328278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825" y="2086414"/>
            <a:ext cx="319782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B619D1-F5D5-A24D-BFF4-DCBB55D81BAD}"/>
              </a:ext>
            </a:extLst>
          </p:cNvPr>
          <p:cNvSpPr/>
          <p:nvPr/>
        </p:nvSpPr>
        <p:spPr>
          <a:xfrm>
            <a:off x="0" y="668321"/>
            <a:ext cx="12192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INFINITE STYLING EXPRESSIONS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0FE956-9DE6-6E4E-9574-40CEF78D7BC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" y="5811212"/>
            <a:ext cx="616651" cy="847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003F20-26C4-0840-A6AA-0A934B6561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11124589" y="5919957"/>
            <a:ext cx="811214" cy="8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1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1085</Words>
  <Application>Microsoft Macintosh PowerPoint</Application>
  <PresentationFormat>Widescreen</PresentationFormat>
  <Paragraphs>225</Paragraphs>
  <Slides>31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D-DIN</vt:lpstr>
      <vt:lpstr>D-DIN Exp</vt:lpstr>
      <vt:lpstr>Helvetica Neue</vt:lpstr>
      <vt:lpstr>Helvetica Neue Light</vt:lpstr>
      <vt:lpstr>Helvetica Neue Medium</vt:lpstr>
      <vt:lpstr>Helvetica Neue Thin</vt:lpstr>
      <vt:lpstr>HelveticaNeueLT Std 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SimplyOrganic3</dc:creator>
  <cp:lastModifiedBy>SimplyOrganic3</cp:lastModifiedBy>
  <cp:revision>4</cp:revision>
  <dcterms:created xsi:type="dcterms:W3CDTF">2020-05-13T17:36:31Z</dcterms:created>
  <dcterms:modified xsi:type="dcterms:W3CDTF">2020-08-31T18:04:43Z</dcterms:modified>
</cp:coreProperties>
</file>